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8" r:id="rId2"/>
    <p:sldId id="260" r:id="rId3"/>
    <p:sldId id="261" r:id="rId4"/>
    <p:sldId id="259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0" r:id="rId13"/>
    <p:sldId id="269" r:id="rId14"/>
    <p:sldId id="271" r:id="rId15"/>
    <p:sldId id="272" r:id="rId16"/>
    <p:sldId id="278" r:id="rId17"/>
    <p:sldId id="279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90" r:id="rId31"/>
    <p:sldId id="289" r:id="rId32"/>
    <p:sldId id="288" r:id="rId33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Palatino Linotype" panose="02040502050505030304" pitchFamily="18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7D160C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8"/>
    <p:restoredTop sz="94624"/>
  </p:normalViewPr>
  <p:slideViewPr>
    <p:cSldViewPr snapToGrid="0" snapToObjects="1" showGuides="1">
      <p:cViewPr varScale="1">
        <p:scale>
          <a:sx n="109" d="100"/>
          <a:sy n="109" d="100"/>
        </p:scale>
        <p:origin x="432" y="184"/>
      </p:cViewPr>
      <p:guideLst>
        <p:guide orient="horz" pos="343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BF8A-BFA8-B749-A8BE-B5BE7D2F1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E3D1F-AB6E-EB4E-BDFF-5521ABED6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74ACC-DD13-8140-8874-A5CB1BDC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9829-AA86-C54A-B5B2-49E9880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0120-1744-9E4D-90DE-03915583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3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83C0-0A39-234A-93BF-68CDC859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106C9-58F8-B94E-A78B-2B8B0CF5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28882-CA52-984D-8DFD-7472A4B5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D8575-58E2-3640-8241-482D1549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ABE4-33C2-7F45-99AB-C87229F2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62F01-EFD8-AE47-B174-FB5E12178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10989-2574-8946-9125-AE82EDD0E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A9DB2-E697-0343-ABF0-E191080F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D7FB3-105C-6946-BFFC-426BE5D7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F58D-9613-4A4A-8AC5-1DE5AED2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78F8-5F6C-7645-8938-15C989D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7416-E834-EB43-B4C6-C1D7924F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4BD6-2EF3-A943-B883-1E70D272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9F460-8513-D64B-A3E3-479B2E1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D7FA-1AB0-9449-B8E2-5EF2969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21D9-864A-B845-A5EA-60AF5719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05DC-ADEA-8F47-8634-ACD33220F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9618B-1252-F64E-84A6-E4D80F5B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33-E940-B843-A541-5C9A6248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5C30-5BC2-8A4E-A90E-0B3A2403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D5A3-D0B7-9642-B877-7F6D886F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8DF1-9B65-334D-BCDC-F381C39E2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23C79-BF9A-F34C-A20C-9A54A0777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BAC5E-F1D9-C64F-A245-A625ACDE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F56AC-BC93-8F49-AB3C-773D5CB3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FBCE-6402-9349-AACA-06DD9CCB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7B2E-F3EE-2B44-8F51-B10570C0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54E90-3C90-DC41-9551-95419CF1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40226-8006-654D-9A08-E0851AF1E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0C54-35D5-AA40-9FFC-B2249FD2F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0D4F-A90B-BD41-82AB-309DC2B90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1DE84-5284-8C45-90F3-11124200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CE278-9FE9-AA4E-B810-FA0902D7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9AB8D-AD42-424A-B55D-58777CC0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5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93C5-9047-C144-977F-550765D8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54D0F-DA34-4247-B261-697E6C57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3B9EA-FFF1-5446-9E3B-7BCC4F92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50568-FB46-994A-BDF6-18D7D812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9C250-5193-DB47-BB3B-ACE68E2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0EA7D-42CD-FF42-B6AB-911452C1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D127-F2E0-A841-8F9E-C657247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C1C4-20CA-824A-B0DC-F77C6B02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F9B2D-E0CD-4D45-BC5E-B17BA2F2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5C5C0-854E-DD49-86D2-2FCA5D3D3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B23E6-5A10-3F4B-802E-6B775223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E20C5-9CFA-1143-AC16-2AFF5F23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A0C4-0294-F744-85D5-93C67BD0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4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56C1-4A93-514B-8BAA-B06937FA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BFFC7-F243-6D40-AF0B-1CFA9C6B3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11088-4FA7-FE4A-B14A-4FE303264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9833B-46CA-B848-8914-6D2D3D2E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90275-0418-3141-933A-4BDD6A26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BD180-8166-2040-9A33-74D50884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6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1512F-CA32-B646-AD9E-12D889BC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B82-9A77-E34C-8100-4D1DF95AB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4B61-DABA-784E-BC81-EC99B4925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75542-5EC0-C643-816C-F723027A9FE0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FB56-F5F7-654A-A19C-6D5BA8291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ADA4E-3AAF-E841-A823-30CA3EDBA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9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4a"/><Relationship Id="rId7" Type="http://schemas.openxmlformats.org/officeDocument/2006/relationships/image" Target="../media/image2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6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767156"/>
            <a:ext cx="12192000" cy="177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723900" y="2228249"/>
            <a:ext cx="10744200" cy="9948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</a:p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0E8D3-35C9-9747-AF81-B5BA3CECFE32}"/>
              </a:ext>
            </a:extLst>
          </p:cNvPr>
          <p:cNvSpPr/>
          <p:nvPr/>
        </p:nvSpPr>
        <p:spPr>
          <a:xfrm>
            <a:off x="0" y="3740371"/>
            <a:ext cx="12192000" cy="4629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4" name="Title 14">
            <a:extLst>
              <a:ext uri="{FF2B5EF4-FFF2-40B4-BE49-F238E27FC236}">
                <a16:creationId xmlns:a16="http://schemas.microsoft.com/office/drawing/2014/main" id="{55923105-5EED-E449-A87D-E5942273F611}"/>
              </a:ext>
            </a:extLst>
          </p:cNvPr>
          <p:cNvSpPr txBox="1">
            <a:spLocks/>
          </p:cNvSpPr>
          <p:nvPr/>
        </p:nvSpPr>
        <p:spPr>
          <a:xfrm>
            <a:off x="6836228" y="3740371"/>
            <a:ext cx="5524502" cy="4233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XIA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Junzhe,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YANG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Baichen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HUANG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Zeyu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64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3010723"/>
            <a:ext cx="10763936" cy="25648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Major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drawbacks: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tune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several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hyperparameters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Canny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edge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detector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different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illumination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conditions,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leads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very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unstable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performance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Require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where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there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hands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flood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fill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algorithm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fail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if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involving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However,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guarantee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fulfil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127259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Deep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Convolutional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Neural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Network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928677"/>
            <a:ext cx="10763936" cy="23185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manually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labelled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extracted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playing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pretrained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Resnet-18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regression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does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require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empty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endParaRPr lang="en-US" altLang="zh-CN" sz="22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/>
              <p:nvPr/>
            </p:nvSpPr>
            <p:spPr>
              <a:xfrm>
                <a:off x="2220163" y="4585946"/>
                <a:ext cx="7751674" cy="1125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nary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163" y="4585946"/>
                <a:ext cx="7751674" cy="1125180"/>
              </a:xfrm>
              <a:prstGeom prst="rect">
                <a:avLst/>
              </a:prstGeom>
              <a:blipFill>
                <a:blip r:embed="rId2"/>
                <a:stretch>
                  <a:fillRect t="-114444" b="-17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88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Deep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Convolutional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Neural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Network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2610739"/>
            <a:ext cx="10763936" cy="23185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Major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Drawbacks: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homogeneous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extracted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around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65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tends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build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mapping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between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features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65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fixed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sets,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made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model’s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performance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test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quite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undesirable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Computational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Expensive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E5BD7-D37A-D041-A400-38C454E90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72" y="4170890"/>
            <a:ext cx="2070649" cy="2070649"/>
          </a:xfrm>
          <a:prstGeom prst="rect">
            <a:avLst/>
          </a:prstGeom>
        </p:spPr>
      </p:pic>
      <p:sp>
        <p:nvSpPr>
          <p:cNvPr id="12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9332921" y="5901260"/>
            <a:ext cx="1709057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Failed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0612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#3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Scale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Invariant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Feature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(SIFT)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534" y="1967183"/>
                <a:ext cx="10763936" cy="2547937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Use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manually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labelled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dataset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method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#2</a:t>
                </a:r>
              </a:p>
              <a:p>
                <a:pPr marL="457200" indent="-457200"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dataset,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extract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SIFT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descriptors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1×128</m:t>
                        </m:r>
                      </m:sup>
                    </m:sSubSup>
                    <m:r>
                      <a:rPr lang="zh-CN" alt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(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𝑖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=0,</m:t>
                    </m:r>
                    <m:r>
                      <a:rPr lang="zh-CN" alt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1,</m:t>
                    </m:r>
                    <m:r>
                      <a:rPr lang="zh-CN" alt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2,</m:t>
                    </m:r>
                    <m:r>
                      <a:rPr lang="zh-CN" alt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3)</m:t>
                    </m:r>
                  </m:oMath>
                </a14:m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pixel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patches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containing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four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keyboard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corners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image.</a:t>
                </a:r>
              </a:p>
              <a:p>
                <a:pPr marL="457200" indent="-457200"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test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time,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derive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four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keyboard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corners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by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finding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point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whose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SIFT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descriptors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are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most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similar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ground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truths,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i.e.,</a:t>
                </a:r>
              </a:p>
            </p:txBody>
          </p:sp>
        </mc:Choice>
        <mc:Fallback>
          <p:sp>
            <p:nvSpPr>
              <p:cNvPr id="31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4" y="1967183"/>
                <a:ext cx="10763936" cy="2547937"/>
              </a:xfrm>
              <a:prstGeom prst="rect">
                <a:avLst/>
              </a:prstGeom>
              <a:blipFill>
                <a:blip r:embed="rId2"/>
                <a:stretch>
                  <a:fillRect l="-942" b="-4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9570-DB10-4742-8EAB-8B279FA8B28C}"/>
                  </a:ext>
                </a:extLst>
              </p:cNvPr>
              <p:cNvSpPr txBox="1"/>
              <p:nvPr/>
            </p:nvSpPr>
            <p:spPr>
              <a:xfrm>
                <a:off x="3034154" y="4846435"/>
                <a:ext cx="5558991" cy="1197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zh-CN" alt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128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9570-DB10-4742-8EAB-8B279FA8B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54" y="4846435"/>
                <a:ext cx="5558991" cy="1197379"/>
              </a:xfrm>
              <a:prstGeom prst="rect">
                <a:avLst/>
              </a:prstGeom>
              <a:blipFill>
                <a:blip r:embed="rId3"/>
                <a:stretch>
                  <a:fillRect t="-68421" b="-1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78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10951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Given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standardized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(maybe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neighbor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frames),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determine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whether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not.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98B93-CBCB-B846-809A-6CE66F5C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50" y="3798056"/>
            <a:ext cx="5613400" cy="673100"/>
          </a:xfrm>
          <a:prstGeom prst="rect">
            <a:avLst/>
          </a:prstGeom>
        </p:spPr>
      </p:pic>
      <p:sp>
        <p:nvSpPr>
          <p:cNvPr id="25" name="Title 14">
            <a:extLst>
              <a:ext uri="{FF2B5EF4-FFF2-40B4-BE49-F238E27FC236}">
                <a16:creationId xmlns:a16="http://schemas.microsoft.com/office/drawing/2014/main" id="{7319681D-D0AC-8F40-ABEF-D2984D9250B6}"/>
              </a:ext>
            </a:extLst>
          </p:cNvPr>
          <p:cNvSpPr txBox="1">
            <a:spLocks/>
          </p:cNvSpPr>
          <p:nvPr/>
        </p:nvSpPr>
        <p:spPr>
          <a:xfrm>
            <a:off x="2707103" y="4804828"/>
            <a:ext cx="2042893" cy="3402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Extracted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Keyboard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7A55D-D915-5842-A552-A46310A2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464" y="3794479"/>
            <a:ext cx="2288760" cy="676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D2D218-347C-6844-BC86-BC34F0AF2A12}"/>
              </a:ext>
            </a:extLst>
          </p:cNvPr>
          <p:cNvSpPr/>
          <p:nvPr/>
        </p:nvSpPr>
        <p:spPr>
          <a:xfrm>
            <a:off x="9891464" y="3794479"/>
            <a:ext cx="112426" cy="676677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D9C4F292-AEEC-6246-9C80-65AEE5C05A4C}"/>
              </a:ext>
            </a:extLst>
          </p:cNvPr>
          <p:cNvSpPr txBox="1">
            <a:spLocks/>
          </p:cNvSpPr>
          <p:nvPr/>
        </p:nvSpPr>
        <p:spPr>
          <a:xfrm>
            <a:off x="9254876" y="4833870"/>
            <a:ext cx="1273175" cy="3352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Pressed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28101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534" y="3718355"/>
                <a:ext cx="11496001" cy="113433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</a:t>
                </a:r>
                <a:r>
                  <a:rPr lang="zh-CN" altLang="en-US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Preprocessing</a:t>
                </a: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model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concatenation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of: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Raw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𝑖</m:t>
                    </m:r>
                  </m:oMath>
                </a14:m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-</a:t>
                </a:r>
                <a:r>
                  <a:rPr lang="en-US" altLang="zh-CN" sz="2600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Forward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positive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difference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Backward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positive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difference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𝑖𝑛𝑝𝑢𝑡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⊕</m:t>
                      </m:r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|⊕</m:t>
                      </m:r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4" y="3718355"/>
                <a:ext cx="11496001" cy="1134333"/>
              </a:xfrm>
              <a:prstGeom prst="rect">
                <a:avLst/>
              </a:prstGeom>
              <a:blipFill>
                <a:blip r:embed="rId2"/>
                <a:stretch>
                  <a:fillRect l="-1104" t="-21777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1C2A0E-8823-4144-A9C8-CCADC2F5BAB3}"/>
              </a:ext>
            </a:extLst>
          </p:cNvPr>
          <p:cNvSpPr/>
          <p:nvPr/>
        </p:nvSpPr>
        <p:spPr>
          <a:xfrm>
            <a:off x="239475" y="4908252"/>
            <a:ext cx="11496001" cy="109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include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difference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involves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status,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helpful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determining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whether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</a:p>
        </p:txBody>
      </p:sp>
    </p:spTree>
    <p:extLst>
      <p:ext uri="{BB962C8B-B14F-4D97-AF65-F5344CB8AC3E}">
        <p14:creationId xmlns:p14="http://schemas.microsoft.com/office/powerpoint/2010/main" val="200340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5062440"/>
            <a:ext cx="11044932" cy="11343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-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Receive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whole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output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confidences whether each key is pressed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-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Receive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single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output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confidence whether this key is pressed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#3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-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Receive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single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together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neighbor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output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confidence whether the center key is pressed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10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338149"/>
            <a:ext cx="11044932" cy="11343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Loss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Function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Binary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Cross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Entropy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task: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/>
              <p:nvPr/>
            </p:nvSpPr>
            <p:spPr>
              <a:xfrm>
                <a:off x="774857" y="3429000"/>
                <a:ext cx="10843609" cy="96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unc>
                                <m:func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57" y="3429000"/>
                <a:ext cx="10843609" cy="968791"/>
              </a:xfrm>
              <a:prstGeom prst="rect">
                <a:avLst/>
              </a:prstGeom>
              <a:blipFill>
                <a:blip r:embed="rId2"/>
                <a:stretch>
                  <a:fillRect t="-149351" b="-20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39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58766"/>
            <a:ext cx="11044932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598B93-CBCB-B846-809A-6CE66F5C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69423"/>
            <a:ext cx="5613400" cy="6731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2457682" y="2581888"/>
            <a:ext cx="1663236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Raw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F54A6-961A-5C46-BF39-732141688DF8}"/>
              </a:ext>
            </a:extLst>
          </p:cNvPr>
          <p:cNvSpPr/>
          <p:nvPr/>
        </p:nvSpPr>
        <p:spPr>
          <a:xfrm>
            <a:off x="6370520" y="102380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4E7E-1CB2-8C4C-B368-75F7C0BD4A7F}"/>
              </a:ext>
            </a:extLst>
          </p:cNvPr>
          <p:cNvSpPr/>
          <p:nvPr/>
        </p:nvSpPr>
        <p:spPr>
          <a:xfrm>
            <a:off x="6370520" y="1690810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CEC8A-C175-E248-9831-4C1A084447F8}"/>
              </a:ext>
            </a:extLst>
          </p:cNvPr>
          <p:cNvSpPr/>
          <p:nvPr/>
        </p:nvSpPr>
        <p:spPr>
          <a:xfrm>
            <a:off x="6370520" y="1331262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E157-09EC-6C45-8F31-235BFB38E0F8}"/>
              </a:ext>
            </a:extLst>
          </p:cNvPr>
          <p:cNvSpPr/>
          <p:nvPr/>
        </p:nvSpPr>
        <p:spPr>
          <a:xfrm>
            <a:off x="6370520" y="2039738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8CDC4-4B0B-C244-BE95-45A7862B6ABE}"/>
              </a:ext>
            </a:extLst>
          </p:cNvPr>
          <p:cNvSpPr/>
          <p:nvPr/>
        </p:nvSpPr>
        <p:spPr>
          <a:xfrm>
            <a:off x="6370520" y="2347199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0E4311-9695-4445-BD69-E0E650C5A026}"/>
              </a:ext>
            </a:extLst>
          </p:cNvPr>
          <p:cNvSpPr/>
          <p:nvPr/>
        </p:nvSpPr>
        <p:spPr>
          <a:xfrm>
            <a:off x="6370520" y="2692642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BF824-D4F3-EE47-8BB4-8EB2FCB07BF4}"/>
              </a:ext>
            </a:extLst>
          </p:cNvPr>
          <p:cNvSpPr/>
          <p:nvPr/>
        </p:nvSpPr>
        <p:spPr>
          <a:xfrm>
            <a:off x="6370520" y="3037924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5375C2-2C8E-594F-A548-E8A3B4116E20}"/>
              </a:ext>
            </a:extLst>
          </p:cNvPr>
          <p:cNvSpPr/>
          <p:nvPr/>
        </p:nvSpPr>
        <p:spPr>
          <a:xfrm>
            <a:off x="6370520" y="3345385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9193B5-B506-C445-8C0B-6BC6787AB16C}"/>
              </a:ext>
            </a:extLst>
          </p:cNvPr>
          <p:cNvSpPr/>
          <p:nvPr/>
        </p:nvSpPr>
        <p:spPr>
          <a:xfrm>
            <a:off x="6370520" y="3707944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9AF4D1-D702-8E48-9CAA-4F2C66CCCBDF}"/>
              </a:ext>
            </a:extLst>
          </p:cNvPr>
          <p:cNvSpPr/>
          <p:nvPr/>
        </p:nvSpPr>
        <p:spPr>
          <a:xfrm>
            <a:off x="6370520" y="4062580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4A9C1-9040-334D-A9F5-9761EEB2B68E}"/>
              </a:ext>
            </a:extLst>
          </p:cNvPr>
          <p:cNvSpPr/>
          <p:nvPr/>
        </p:nvSpPr>
        <p:spPr>
          <a:xfrm>
            <a:off x="6370520" y="437004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5884D-6AF3-1848-8A8C-5AD87B393EAA}"/>
              </a:ext>
            </a:extLst>
          </p:cNvPr>
          <p:cNvSpPr/>
          <p:nvPr/>
        </p:nvSpPr>
        <p:spPr>
          <a:xfrm>
            <a:off x="6370520" y="5040059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1024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E4D79E-71EF-D343-BC5B-693F9C6FEA8A}"/>
              </a:ext>
            </a:extLst>
          </p:cNvPr>
          <p:cNvSpPr/>
          <p:nvPr/>
        </p:nvSpPr>
        <p:spPr>
          <a:xfrm>
            <a:off x="6370520" y="5380271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88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4E974-C439-2248-BA43-23A356231BAD}"/>
              </a:ext>
            </a:extLst>
          </p:cNvPr>
          <p:cNvSpPr/>
          <p:nvPr/>
        </p:nvSpPr>
        <p:spPr>
          <a:xfrm>
            <a:off x="6370520" y="5704977"/>
            <a:ext cx="5522466" cy="278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Sigmoid</a:t>
            </a:r>
            <a:endParaRPr lang="en-US" sz="1500" dirty="0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088F1107-4369-DB49-9FC4-FF5A36FB954D}"/>
              </a:ext>
            </a:extLst>
          </p:cNvPr>
          <p:cNvSpPr txBox="1">
            <a:spLocks/>
          </p:cNvSpPr>
          <p:nvPr/>
        </p:nvSpPr>
        <p:spPr>
          <a:xfrm>
            <a:off x="8066580" y="6051722"/>
            <a:ext cx="2130346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Network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Architecture</a:t>
            </a:r>
          </a:p>
        </p:txBody>
      </p:sp>
      <p:sp>
        <p:nvSpPr>
          <p:cNvPr id="33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299014" y="4038191"/>
            <a:ext cx="5796986" cy="200204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Pros: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segmentation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needed,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easy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prepare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Cons: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frequently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while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rarely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unbalance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leads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weakness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keys’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conditions</a:t>
            </a:r>
            <a:endParaRPr lang="en-US" altLang="zh-CN" sz="22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B786EA-281B-0D4D-A1C5-46FDC1D0A674}"/>
              </a:ext>
            </a:extLst>
          </p:cNvPr>
          <p:cNvSpPr/>
          <p:nvPr/>
        </p:nvSpPr>
        <p:spPr>
          <a:xfrm>
            <a:off x="6370520" y="4715148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8264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58766"/>
            <a:ext cx="11044932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2684659" y="2211287"/>
            <a:ext cx="1663236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Raw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F54A6-961A-5C46-BF39-732141688DF8}"/>
              </a:ext>
            </a:extLst>
          </p:cNvPr>
          <p:cNvSpPr/>
          <p:nvPr/>
        </p:nvSpPr>
        <p:spPr>
          <a:xfrm>
            <a:off x="6370520" y="219711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4E7E-1CB2-8C4C-B368-75F7C0BD4A7F}"/>
              </a:ext>
            </a:extLst>
          </p:cNvPr>
          <p:cNvSpPr/>
          <p:nvPr/>
        </p:nvSpPr>
        <p:spPr>
          <a:xfrm>
            <a:off x="6370520" y="2864120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CEC8A-C175-E248-9831-4C1A084447F8}"/>
              </a:ext>
            </a:extLst>
          </p:cNvPr>
          <p:cNvSpPr/>
          <p:nvPr/>
        </p:nvSpPr>
        <p:spPr>
          <a:xfrm>
            <a:off x="6370520" y="2504572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E157-09EC-6C45-8F31-235BFB38E0F8}"/>
              </a:ext>
            </a:extLst>
          </p:cNvPr>
          <p:cNvSpPr/>
          <p:nvPr/>
        </p:nvSpPr>
        <p:spPr>
          <a:xfrm>
            <a:off x="6370520" y="3230733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8CDC4-4B0B-C244-BE95-45A7862B6ABE}"/>
              </a:ext>
            </a:extLst>
          </p:cNvPr>
          <p:cNvSpPr/>
          <p:nvPr/>
        </p:nvSpPr>
        <p:spPr>
          <a:xfrm>
            <a:off x="6370520" y="3538194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5884D-6AF3-1848-8A8C-5AD87B393EAA}"/>
              </a:ext>
            </a:extLst>
          </p:cNvPr>
          <p:cNvSpPr/>
          <p:nvPr/>
        </p:nvSpPr>
        <p:spPr>
          <a:xfrm>
            <a:off x="6370520" y="4252008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512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E4D79E-71EF-D343-BC5B-693F9C6FEA8A}"/>
              </a:ext>
            </a:extLst>
          </p:cNvPr>
          <p:cNvSpPr/>
          <p:nvPr/>
        </p:nvSpPr>
        <p:spPr>
          <a:xfrm>
            <a:off x="6370520" y="4626653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1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4E974-C439-2248-BA43-23A356231BAD}"/>
              </a:ext>
            </a:extLst>
          </p:cNvPr>
          <p:cNvSpPr/>
          <p:nvPr/>
        </p:nvSpPr>
        <p:spPr>
          <a:xfrm>
            <a:off x="6370520" y="4998317"/>
            <a:ext cx="5522466" cy="278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Sigmoid</a:t>
            </a:r>
            <a:endParaRPr lang="en-US" sz="1500" dirty="0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088F1107-4369-DB49-9FC4-FF5A36FB954D}"/>
              </a:ext>
            </a:extLst>
          </p:cNvPr>
          <p:cNvSpPr txBox="1">
            <a:spLocks/>
          </p:cNvSpPr>
          <p:nvPr/>
        </p:nvSpPr>
        <p:spPr>
          <a:xfrm>
            <a:off x="8066580" y="5342878"/>
            <a:ext cx="2130346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Network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Architecture</a:t>
            </a:r>
          </a:p>
        </p:txBody>
      </p:sp>
      <p:sp>
        <p:nvSpPr>
          <p:cNvPr id="33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301571" y="4865034"/>
            <a:ext cx="5796986" cy="138414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Pros: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Higher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accuracy,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won’t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affected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frequency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unbalance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Cons: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Longer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running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every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should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/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black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respectively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0B84F-918E-4549-91FE-CB149D2B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37" y="1790838"/>
            <a:ext cx="228600" cy="13716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15C2DB-3D9B-7849-BDAD-33D314581509}"/>
              </a:ext>
            </a:extLst>
          </p:cNvPr>
          <p:cNvSpPr/>
          <p:nvPr/>
        </p:nvSpPr>
        <p:spPr>
          <a:xfrm>
            <a:off x="6370520" y="3884939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653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Problem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Overview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605" y="2594059"/>
                <a:ext cx="11236790" cy="1742908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Given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muted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piano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playing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video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𝑉</m:t>
                    </m:r>
                  </m:oMath>
                </a14:m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(overhead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angle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preferred)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where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can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seen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clearly,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want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know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what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notes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are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actually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being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played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regenerate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piano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sound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video.</a:t>
                </a:r>
              </a:p>
            </p:txBody>
          </p:sp>
        </mc:Choice>
        <mc:Fallback xmlns="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5" y="2594059"/>
                <a:ext cx="11236790" cy="1742908"/>
              </a:xfrm>
              <a:prstGeom prst="rect">
                <a:avLst/>
              </a:prstGeom>
              <a:blipFill>
                <a:blip r:embed="rId2"/>
                <a:stretch>
                  <a:fillRect l="-904" b="-948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4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58766"/>
            <a:ext cx="11044932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#3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2636533" y="2609299"/>
            <a:ext cx="1663236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Raw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F54A6-961A-5C46-BF39-732141688DF8}"/>
              </a:ext>
            </a:extLst>
          </p:cNvPr>
          <p:cNvSpPr/>
          <p:nvPr/>
        </p:nvSpPr>
        <p:spPr>
          <a:xfrm>
            <a:off x="6367963" y="1571524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4E7E-1CB2-8C4C-B368-75F7C0BD4A7F}"/>
              </a:ext>
            </a:extLst>
          </p:cNvPr>
          <p:cNvSpPr/>
          <p:nvPr/>
        </p:nvSpPr>
        <p:spPr>
          <a:xfrm>
            <a:off x="6367963" y="2238533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CEC8A-C175-E248-9831-4C1A084447F8}"/>
              </a:ext>
            </a:extLst>
          </p:cNvPr>
          <p:cNvSpPr/>
          <p:nvPr/>
        </p:nvSpPr>
        <p:spPr>
          <a:xfrm>
            <a:off x="6367963" y="1878985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E157-09EC-6C45-8F31-235BFB38E0F8}"/>
              </a:ext>
            </a:extLst>
          </p:cNvPr>
          <p:cNvSpPr/>
          <p:nvPr/>
        </p:nvSpPr>
        <p:spPr>
          <a:xfrm>
            <a:off x="6367963" y="2605146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8CDC4-4B0B-C244-BE95-45A7862B6ABE}"/>
              </a:ext>
            </a:extLst>
          </p:cNvPr>
          <p:cNvSpPr/>
          <p:nvPr/>
        </p:nvSpPr>
        <p:spPr>
          <a:xfrm>
            <a:off x="6367963" y="2912607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5884D-6AF3-1848-8A8C-5AD87B393EAA}"/>
              </a:ext>
            </a:extLst>
          </p:cNvPr>
          <p:cNvSpPr/>
          <p:nvPr/>
        </p:nvSpPr>
        <p:spPr>
          <a:xfrm>
            <a:off x="6367963" y="4608364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512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E4D79E-71EF-D343-BC5B-693F9C6FEA8A}"/>
              </a:ext>
            </a:extLst>
          </p:cNvPr>
          <p:cNvSpPr/>
          <p:nvPr/>
        </p:nvSpPr>
        <p:spPr>
          <a:xfrm>
            <a:off x="6367963" y="4983009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1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4E974-C439-2248-BA43-23A356231BAD}"/>
              </a:ext>
            </a:extLst>
          </p:cNvPr>
          <p:cNvSpPr/>
          <p:nvPr/>
        </p:nvSpPr>
        <p:spPr>
          <a:xfrm>
            <a:off x="6367963" y="5354673"/>
            <a:ext cx="5522466" cy="278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Sigmoid</a:t>
            </a:r>
            <a:endParaRPr lang="en-US" sz="1500" dirty="0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088F1107-4369-DB49-9FC4-FF5A36FB954D}"/>
              </a:ext>
            </a:extLst>
          </p:cNvPr>
          <p:cNvSpPr txBox="1">
            <a:spLocks/>
          </p:cNvSpPr>
          <p:nvPr/>
        </p:nvSpPr>
        <p:spPr>
          <a:xfrm>
            <a:off x="8064023" y="5699234"/>
            <a:ext cx="2130346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Network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Architecture</a:t>
            </a:r>
          </a:p>
        </p:txBody>
      </p:sp>
      <p:sp>
        <p:nvSpPr>
          <p:cNvPr id="33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299014" y="4422552"/>
            <a:ext cx="5796986" cy="138414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Pros: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Introduce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neighbor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surrounded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Cons: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Same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5C2DB-3D9B-7849-BDAD-33D314581509}"/>
              </a:ext>
            </a:extLst>
          </p:cNvPr>
          <p:cNvSpPr/>
          <p:nvPr/>
        </p:nvSpPr>
        <p:spPr>
          <a:xfrm>
            <a:off x="6367963" y="3259352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AC647-4720-3D45-B9C6-B0592919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37" y="2076374"/>
            <a:ext cx="571500" cy="1409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1F23C4-FCE0-4340-8F5C-11FE9E85D6A7}"/>
              </a:ext>
            </a:extLst>
          </p:cNvPr>
          <p:cNvSpPr/>
          <p:nvPr/>
        </p:nvSpPr>
        <p:spPr>
          <a:xfrm>
            <a:off x="6367963" y="360413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6EDF7F-C143-5B4E-98A6-5E21CFC1711D}"/>
              </a:ext>
            </a:extLst>
          </p:cNvPr>
          <p:cNvSpPr/>
          <p:nvPr/>
        </p:nvSpPr>
        <p:spPr>
          <a:xfrm>
            <a:off x="6367963" y="3911592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577D32-EA09-814E-9C6D-81225F1365E4}"/>
              </a:ext>
            </a:extLst>
          </p:cNvPr>
          <p:cNvSpPr/>
          <p:nvPr/>
        </p:nvSpPr>
        <p:spPr>
          <a:xfrm>
            <a:off x="6367963" y="4258337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3257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041196"/>
            <a:ext cx="2554677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Current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Result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BD289-C948-3D4F-BE2F-07F48A4E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0071"/>
            <a:ext cx="5841354" cy="390166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4778E1-70E1-CC4B-AB25-6CFF5E344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87213"/>
              </p:ext>
            </p:extLst>
          </p:nvPr>
        </p:nvGraphicFramePr>
        <p:xfrm>
          <a:off x="254646" y="1792784"/>
          <a:ext cx="5523805" cy="4445004"/>
        </p:xfrm>
        <a:graphic>
          <a:graphicData uri="http://schemas.openxmlformats.org/drawingml/2006/table">
            <a:tbl>
              <a:tblPr/>
              <a:tblGrid>
                <a:gridCol w="789115">
                  <a:extLst>
                    <a:ext uri="{9D8B030D-6E8A-4147-A177-3AD203B41FA5}">
                      <a16:colId xmlns:a16="http://schemas.microsoft.com/office/drawing/2014/main" val="2019361122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1905494659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1917506675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715079116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1659960753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2486963240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3900549962"/>
                    </a:ext>
                  </a:extLst>
                </a:gridCol>
              </a:tblGrid>
              <a:tr h="7075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Test Set</a:t>
                      </a:r>
                      <a:endParaRPr lang="en-US" sz="130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claVision</a:t>
                      </a:r>
                      <a:endParaRPr lang="en-US" sz="130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Our Current Result</a:t>
                      </a:r>
                      <a:endParaRPr lang="en-US" sz="1300" dirty="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CNN_SVM</a:t>
                      </a:r>
                      <a:endParaRPr lang="en-US" sz="1300" dirty="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64609"/>
                  </a:ext>
                </a:extLst>
              </a:tr>
              <a:tr h="491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cla_B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cla_W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our_B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our_W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best_B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best_W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9325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26523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V2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0.59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0.72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20627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0.95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83129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0.45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157133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0.82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55740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0.24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05982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0.58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9666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3109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0.10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50480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V10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0.28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1561"/>
                  </a:ext>
                </a:extLst>
              </a:tr>
              <a:tr h="49150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Average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0.501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0.67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0.768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0.798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0.945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0.955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10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10951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Approximate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value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ranges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0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sound)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127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(very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loud).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9B072D-1ADC-2F42-82C4-F0630FC0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71" y="3749840"/>
            <a:ext cx="4183899" cy="169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69FD6-1B9F-E140-9F73-7CDB90DC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30" y="3747909"/>
            <a:ext cx="4183899" cy="1695200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EB9C831E-E59D-0540-8842-230A3B641D8A}"/>
              </a:ext>
            </a:extLst>
          </p:cNvPr>
          <p:cNvSpPr txBox="1">
            <a:spLocks/>
          </p:cNvSpPr>
          <p:nvPr/>
        </p:nvSpPr>
        <p:spPr>
          <a:xfrm>
            <a:off x="2665902" y="5468889"/>
            <a:ext cx="1633382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No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BD0469F-2D00-5448-8DA8-557D1C034A13}"/>
              </a:ext>
            </a:extLst>
          </p:cNvPr>
          <p:cNvSpPr txBox="1">
            <a:spLocks/>
          </p:cNvSpPr>
          <p:nvPr/>
        </p:nvSpPr>
        <p:spPr>
          <a:xfrm>
            <a:off x="7892718" y="5468889"/>
            <a:ext cx="1828798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With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52833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22767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important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emotional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mostly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expressed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same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beautiful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realistic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anymore.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9B072D-1ADC-2F42-82C4-F0630FC03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571" y="3765882"/>
            <a:ext cx="4183899" cy="169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69FD6-1B9F-E140-9F73-7CDB90DC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30" y="3763951"/>
            <a:ext cx="4183899" cy="1695200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EB9C831E-E59D-0540-8842-230A3B641D8A}"/>
              </a:ext>
            </a:extLst>
          </p:cNvPr>
          <p:cNvSpPr txBox="1">
            <a:spLocks/>
          </p:cNvSpPr>
          <p:nvPr/>
        </p:nvSpPr>
        <p:spPr>
          <a:xfrm>
            <a:off x="2665902" y="5484931"/>
            <a:ext cx="1633382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No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BD0469F-2D00-5448-8DA8-557D1C034A13}"/>
              </a:ext>
            </a:extLst>
          </p:cNvPr>
          <p:cNvSpPr txBox="1">
            <a:spLocks/>
          </p:cNvSpPr>
          <p:nvPr/>
        </p:nvSpPr>
        <p:spPr>
          <a:xfrm>
            <a:off x="7892718" y="5484931"/>
            <a:ext cx="1828798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With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  <p:pic>
        <p:nvPicPr>
          <p:cNvPr id="4" name="no_velocity">
            <a:hlinkClick r:id="" action="ppaction://media"/>
            <a:extLst>
              <a:ext uri="{FF2B5EF4-FFF2-40B4-BE49-F238E27FC236}">
                <a16:creationId xmlns:a16="http://schemas.microsoft.com/office/drawing/2014/main" id="{EFAB8E64-39A9-984E-A05C-263348AD1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5902" y="3810804"/>
            <a:ext cx="1633381" cy="1633381"/>
          </a:xfrm>
          <a:prstGeom prst="rect">
            <a:avLst/>
          </a:prstGeom>
        </p:spPr>
      </p:pic>
      <p:pic>
        <p:nvPicPr>
          <p:cNvPr id="5" name="with_velocity">
            <a:hlinkClick r:id="" action="ppaction://media"/>
            <a:extLst>
              <a:ext uri="{FF2B5EF4-FFF2-40B4-BE49-F238E27FC236}">
                <a16:creationId xmlns:a16="http://schemas.microsoft.com/office/drawing/2014/main" id="{27EB9463-2976-4841-9D73-C7423FDCD9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76308" y="3812140"/>
            <a:ext cx="1661618" cy="16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4">
                <a:extLst>
                  <a:ext uri="{FF2B5EF4-FFF2-40B4-BE49-F238E27FC236}">
                    <a16:creationId xmlns:a16="http://schemas.microsoft.com/office/drawing/2014/main" id="{CEABDFE2-3815-644F-9791-1C379FB54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32" y="2015302"/>
                <a:ext cx="10763936" cy="3202328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Our</a:t>
                </a:r>
                <a:r>
                  <a:rPr lang="zh-CN" altLang="en-US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method</a:t>
                </a: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detected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note,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say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  <m:t>24</m:t>
                            </m:r>
                          </m:sub>
                          <m:sup>
                            <m: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  <m:t>𝑊</m:t>
                            </m:r>
                          </m:sup>
                        </m:sSubSup>
                      </m:e>
                      <m:sub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[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𝑙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,</m:t>
                        </m:r>
                        <m:r>
                          <a:rPr lang="zh-CN" altLang="en-US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𝑟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]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=1</m:t>
                    </m:r>
                  </m:oMath>
                </a14:m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extracted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from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𝑙</m:t>
                        </m:r>
                        <m:r>
                          <a:rPr lang="zh-CN" altLang="en-US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Δ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,</m:t>
                        </m:r>
                        <m:r>
                          <a:rPr lang="zh-CN" altLang="en-US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𝑟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from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video,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namely,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“being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pressed”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neighbor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frames.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feed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stream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LSTM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network,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finally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predict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velocity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time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pressing.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 </a:t>
                </a:r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endParaRPr lang="en-US" altLang="zh-CN" sz="100" b="1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itle 14">
                <a:extLst>
                  <a:ext uri="{FF2B5EF4-FFF2-40B4-BE49-F238E27FC236}">
                    <a16:creationId xmlns:a16="http://schemas.microsoft.com/office/drawing/2014/main" id="{CEABDFE2-3815-644F-9791-1C379FB54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32" y="2015302"/>
                <a:ext cx="10763936" cy="3202328"/>
              </a:xfrm>
              <a:prstGeom prst="rect">
                <a:avLst/>
              </a:prstGeom>
              <a:blipFill>
                <a:blip r:embed="rId2"/>
                <a:stretch>
                  <a:fillRect l="-942" r="-471" b="-23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32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rapezoid 111">
            <a:extLst>
              <a:ext uri="{FF2B5EF4-FFF2-40B4-BE49-F238E27FC236}">
                <a16:creationId xmlns:a16="http://schemas.microsoft.com/office/drawing/2014/main" id="{6DC1E3F6-6FAE-4746-89DB-88CD8FD44729}"/>
              </a:ext>
            </a:extLst>
          </p:cNvPr>
          <p:cNvSpPr/>
          <p:nvPr/>
        </p:nvSpPr>
        <p:spPr>
          <a:xfrm>
            <a:off x="10268541" y="4785696"/>
            <a:ext cx="1329113" cy="679268"/>
          </a:xfrm>
          <a:prstGeom prst="trapezoid">
            <a:avLst/>
          </a:prstGeom>
          <a:solidFill>
            <a:schemeClr val="accent2">
              <a:lumMod val="7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Palatino Linotype" panose="02040502050505030304" pitchFamily="18" charset="0"/>
              </a:rPr>
              <a:t>Sigmoid</a:t>
            </a:r>
          </a:p>
          <a:p>
            <a:pPr algn="ctr"/>
            <a:r>
              <a:rPr lang="en-US" altLang="zh-CN" sz="1500" dirty="0">
                <a:latin typeface="Palatino Linotype" panose="02040502050505030304" pitchFamily="18" charset="0"/>
              </a:rPr>
              <a:t>&amp;</a:t>
            </a:r>
            <a:r>
              <a:rPr lang="zh-CN" altLang="en-US" sz="1500" dirty="0">
                <a:latin typeface="Palatino Linotype" panose="02040502050505030304" pitchFamily="18" charset="0"/>
              </a:rPr>
              <a:t> </a:t>
            </a:r>
            <a:r>
              <a:rPr lang="en-US" altLang="zh-CN" sz="1500" dirty="0">
                <a:latin typeface="Palatino Linotype" panose="02040502050505030304" pitchFamily="18" charset="0"/>
              </a:rPr>
              <a:t>Scaling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714032" y="1157986"/>
            <a:ext cx="10763936" cy="5975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Network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Architecture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7FA1E-3F10-F145-A5E7-7EC559F6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920" y="1912075"/>
            <a:ext cx="228600" cy="111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0624C-F568-9C45-8F13-977190C1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97" y="1910938"/>
            <a:ext cx="228600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B53E5-72B3-6D40-8F48-1ECB81D38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474" y="1910938"/>
            <a:ext cx="22860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D6D60-ED50-BA4D-8D84-9F93E3731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751" y="1910938"/>
            <a:ext cx="228600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A7F87-6E89-D647-BC0D-9D16EA6D3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028" y="1910938"/>
            <a:ext cx="228600" cy="111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2B70-93E7-494D-AAC4-C2A8B0E43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305" y="1910938"/>
            <a:ext cx="228600" cy="1114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0B7F12-49D3-8145-85B6-4F5EAD85F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82" y="1910938"/>
            <a:ext cx="228600" cy="111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D2535E-1B9F-1C44-99E1-87CFD1E0D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5857" y="1910938"/>
            <a:ext cx="228600" cy="11144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3F8139A-A120-7D41-96F2-3AF1852B2963}"/>
              </a:ext>
            </a:extLst>
          </p:cNvPr>
          <p:cNvSpPr/>
          <p:nvPr/>
        </p:nvSpPr>
        <p:spPr>
          <a:xfrm>
            <a:off x="2408903" y="1755490"/>
            <a:ext cx="7374193" cy="14063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579005" y="2288535"/>
            <a:ext cx="1539685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Visual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C689F0-192D-2041-BB9C-29C043012AC3}"/>
              </a:ext>
            </a:extLst>
          </p:cNvPr>
          <p:cNvSpPr/>
          <p:nvPr/>
        </p:nvSpPr>
        <p:spPr>
          <a:xfrm>
            <a:off x="4114800" y="1901466"/>
            <a:ext cx="3952568" cy="1114425"/>
          </a:xfrm>
          <a:prstGeom prst="rect">
            <a:avLst/>
          </a:prstGeom>
          <a:solidFill>
            <a:schemeClr val="accent2">
              <a:lumMod val="60000"/>
              <a:lumOff val="40000"/>
              <a:alpha val="44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Pressed</a:t>
            </a:r>
          </a:p>
        </p:txBody>
      </p:sp>
      <p:sp>
        <p:nvSpPr>
          <p:cNvPr id="30" name="Title 14">
            <a:extLst>
              <a:ext uri="{FF2B5EF4-FFF2-40B4-BE49-F238E27FC236}">
                <a16:creationId xmlns:a16="http://schemas.microsoft.com/office/drawing/2014/main" id="{EBAD40D5-CA81-2E43-A6BF-09DB193AF08E}"/>
              </a:ext>
            </a:extLst>
          </p:cNvPr>
          <p:cNvSpPr txBox="1">
            <a:spLocks/>
          </p:cNvSpPr>
          <p:nvPr/>
        </p:nvSpPr>
        <p:spPr>
          <a:xfrm>
            <a:off x="457963" y="3910478"/>
            <a:ext cx="1781768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Visual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Features</a:t>
            </a:r>
          </a:p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(CNNs)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397708-54C3-6748-8DAB-B00E878EA41A}"/>
              </a:ext>
            </a:extLst>
          </p:cNvPr>
          <p:cNvSpPr/>
          <p:nvPr/>
        </p:nvSpPr>
        <p:spPr>
          <a:xfrm>
            <a:off x="2408903" y="3309613"/>
            <a:ext cx="7374193" cy="12047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6C5C0D20-FAC7-C849-9914-404A95AB762D}"/>
              </a:ext>
            </a:extLst>
          </p:cNvPr>
          <p:cNvSpPr/>
          <p:nvPr/>
        </p:nvSpPr>
        <p:spPr>
          <a:xfrm rot="10800000">
            <a:off x="3351780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3ED20B37-C9ED-B24A-AD37-D1E30490E9DE}"/>
              </a:ext>
            </a:extLst>
          </p:cNvPr>
          <p:cNvSpPr/>
          <p:nvPr/>
        </p:nvSpPr>
        <p:spPr>
          <a:xfrm rot="10800000">
            <a:off x="4045216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91D3E5B4-46C5-5E42-911C-BED01122AB80}"/>
              </a:ext>
            </a:extLst>
          </p:cNvPr>
          <p:cNvSpPr/>
          <p:nvPr/>
        </p:nvSpPr>
        <p:spPr>
          <a:xfrm rot="10800000">
            <a:off x="4736334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569B4213-4558-2E4B-AFB3-E29574609238}"/>
              </a:ext>
            </a:extLst>
          </p:cNvPr>
          <p:cNvSpPr/>
          <p:nvPr/>
        </p:nvSpPr>
        <p:spPr>
          <a:xfrm rot="10800000">
            <a:off x="5428611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1F9B8618-8F93-D449-BAB1-1279BF833DE3}"/>
              </a:ext>
            </a:extLst>
          </p:cNvPr>
          <p:cNvSpPr/>
          <p:nvPr/>
        </p:nvSpPr>
        <p:spPr>
          <a:xfrm rot="10800000">
            <a:off x="6119728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7FE39B30-6920-D943-9E7A-15457C10386F}"/>
              </a:ext>
            </a:extLst>
          </p:cNvPr>
          <p:cNvSpPr/>
          <p:nvPr/>
        </p:nvSpPr>
        <p:spPr>
          <a:xfrm rot="10800000">
            <a:off x="6810844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7F922AF9-5C48-9040-A8E4-ED859020C525}"/>
              </a:ext>
            </a:extLst>
          </p:cNvPr>
          <p:cNvSpPr/>
          <p:nvPr/>
        </p:nvSpPr>
        <p:spPr>
          <a:xfrm rot="10800000">
            <a:off x="7501631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FF2396D4-88EF-DE42-9D99-0478EE947778}"/>
              </a:ext>
            </a:extLst>
          </p:cNvPr>
          <p:cNvSpPr/>
          <p:nvPr/>
        </p:nvSpPr>
        <p:spPr>
          <a:xfrm rot="10800000">
            <a:off x="8197717" y="3508605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364053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8D36A9-9899-BA41-A2A8-F534F5BFC643}"/>
              </a:ext>
            </a:extLst>
          </p:cNvPr>
          <p:cNvCxnSpPr/>
          <p:nvPr/>
        </p:nvCxnSpPr>
        <p:spPr>
          <a:xfrm>
            <a:off x="433355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571959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B8BF9F-09F9-D147-A1D7-D4E72C050E86}"/>
              </a:ext>
            </a:extLst>
          </p:cNvPr>
          <p:cNvCxnSpPr/>
          <p:nvPr/>
        </p:nvCxnSpPr>
        <p:spPr>
          <a:xfrm>
            <a:off x="502657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641261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710563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779865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8491675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4">
            <a:extLst>
              <a:ext uri="{FF2B5EF4-FFF2-40B4-BE49-F238E27FC236}">
                <a16:creationId xmlns:a16="http://schemas.microsoft.com/office/drawing/2014/main" id="{7C773A77-1615-734A-87A1-91C6B93FCCD5}"/>
              </a:ext>
            </a:extLst>
          </p:cNvPr>
          <p:cNvSpPr txBox="1">
            <a:spLocks/>
          </p:cNvSpPr>
          <p:nvPr/>
        </p:nvSpPr>
        <p:spPr>
          <a:xfrm>
            <a:off x="457963" y="5532839"/>
            <a:ext cx="1781768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Sequence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Learning</a:t>
            </a:r>
          </a:p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(LSTMs)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59E996-7543-3947-9B44-00274E0F6D83}"/>
              </a:ext>
            </a:extLst>
          </p:cNvPr>
          <p:cNvSpPr/>
          <p:nvPr/>
        </p:nvSpPr>
        <p:spPr>
          <a:xfrm>
            <a:off x="2403987" y="4662102"/>
            <a:ext cx="7374193" cy="14063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3397198" y="4745260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Pentagon 62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3393512" y="5416697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entagon 63">
            <a:extLst>
              <a:ext uri="{FF2B5EF4-FFF2-40B4-BE49-F238E27FC236}">
                <a16:creationId xmlns:a16="http://schemas.microsoft.com/office/drawing/2014/main" id="{4E9DBA80-BE59-6343-8871-6018D28D0CBB}"/>
              </a:ext>
            </a:extLst>
          </p:cNvPr>
          <p:cNvSpPr/>
          <p:nvPr/>
        </p:nvSpPr>
        <p:spPr>
          <a:xfrm rot="5400000">
            <a:off x="8243136" y="4745260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entagon 64">
            <a:extLst>
              <a:ext uri="{FF2B5EF4-FFF2-40B4-BE49-F238E27FC236}">
                <a16:creationId xmlns:a16="http://schemas.microsoft.com/office/drawing/2014/main" id="{DFF8E19F-C1AB-B24E-8D42-1D5C7F0E62D9}"/>
              </a:ext>
            </a:extLst>
          </p:cNvPr>
          <p:cNvSpPr/>
          <p:nvPr/>
        </p:nvSpPr>
        <p:spPr>
          <a:xfrm rot="5400000">
            <a:off x="8239450" y="5416697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4089475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Pentagon 66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4085789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8" name="Pentagon 67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4781752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9" name="Pentagon 68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4778066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5474029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5470343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6166306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6162620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6858583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5" name="Pentagon 74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6854897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6" name="Pentagon 75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7550860" y="4744750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7" name="Pentagon 76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7547174" y="5416187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ADB0C4-B20B-0149-B101-209BBDC6F065}"/>
              </a:ext>
            </a:extLst>
          </p:cNvPr>
          <p:cNvGrpSpPr/>
          <p:nvPr/>
        </p:nvGrpSpPr>
        <p:grpSpPr>
          <a:xfrm>
            <a:off x="3633917" y="5247821"/>
            <a:ext cx="4851142" cy="328916"/>
            <a:chOff x="3792933" y="3415083"/>
            <a:chExt cx="4851142" cy="328916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94D7893-EE91-5F46-A403-201FAFC9788E}"/>
                </a:ext>
              </a:extLst>
            </p:cNvPr>
            <p:cNvCxnSpPr/>
            <p:nvPr/>
          </p:nvCxnSpPr>
          <p:spPr>
            <a:xfrm>
              <a:off x="37929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D6F1981-C23D-3844-B6F7-0E79B6DCF151}"/>
                </a:ext>
              </a:extLst>
            </p:cNvPr>
            <p:cNvCxnSpPr/>
            <p:nvPr/>
          </p:nvCxnSpPr>
          <p:spPr>
            <a:xfrm>
              <a:off x="44859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511838-C6C1-234C-8AB3-8B7CA086235D}"/>
                </a:ext>
              </a:extLst>
            </p:cNvPr>
            <p:cNvCxnSpPr/>
            <p:nvPr/>
          </p:nvCxnSpPr>
          <p:spPr>
            <a:xfrm>
              <a:off x="587199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273A92-C2FC-3544-8450-0BB0F509689A}"/>
                </a:ext>
              </a:extLst>
            </p:cNvPr>
            <p:cNvCxnSpPr/>
            <p:nvPr/>
          </p:nvCxnSpPr>
          <p:spPr>
            <a:xfrm>
              <a:off x="517897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6120ED1-EAB0-D54B-9F7D-135920B8F84F}"/>
                </a:ext>
              </a:extLst>
            </p:cNvPr>
            <p:cNvCxnSpPr/>
            <p:nvPr/>
          </p:nvCxnSpPr>
          <p:spPr>
            <a:xfrm>
              <a:off x="656501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0A2A66-BCAE-EC4F-99A5-241121440355}"/>
                </a:ext>
              </a:extLst>
            </p:cNvPr>
            <p:cNvCxnSpPr/>
            <p:nvPr/>
          </p:nvCxnSpPr>
          <p:spPr>
            <a:xfrm>
              <a:off x="72580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43210B-C0A3-1F45-9691-30DE8846B02C}"/>
                </a:ext>
              </a:extLst>
            </p:cNvPr>
            <p:cNvCxnSpPr/>
            <p:nvPr/>
          </p:nvCxnSpPr>
          <p:spPr>
            <a:xfrm>
              <a:off x="79510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FBE2276-0BCE-9D41-B22E-B95FD386B947}"/>
                </a:ext>
              </a:extLst>
            </p:cNvPr>
            <p:cNvCxnSpPr/>
            <p:nvPr/>
          </p:nvCxnSpPr>
          <p:spPr>
            <a:xfrm>
              <a:off x="8644075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B65D7C-ABAC-D14D-8F54-891A40034023}"/>
              </a:ext>
            </a:extLst>
          </p:cNvPr>
          <p:cNvGrpSpPr/>
          <p:nvPr/>
        </p:nvGrpSpPr>
        <p:grpSpPr>
          <a:xfrm>
            <a:off x="3640533" y="4413148"/>
            <a:ext cx="4851142" cy="328916"/>
            <a:chOff x="3792933" y="3415083"/>
            <a:chExt cx="4851142" cy="328916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48D08FD-8154-4142-920C-2367C5B62E1C}"/>
                </a:ext>
              </a:extLst>
            </p:cNvPr>
            <p:cNvCxnSpPr/>
            <p:nvPr/>
          </p:nvCxnSpPr>
          <p:spPr>
            <a:xfrm>
              <a:off x="37929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E26D482-6807-F749-94B8-32E65D5627FC}"/>
                </a:ext>
              </a:extLst>
            </p:cNvPr>
            <p:cNvCxnSpPr/>
            <p:nvPr/>
          </p:nvCxnSpPr>
          <p:spPr>
            <a:xfrm>
              <a:off x="44859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AD2ADCB-E29E-6245-A4E7-3B45A9A3C8DB}"/>
                </a:ext>
              </a:extLst>
            </p:cNvPr>
            <p:cNvCxnSpPr/>
            <p:nvPr/>
          </p:nvCxnSpPr>
          <p:spPr>
            <a:xfrm>
              <a:off x="587199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4C493BA-DDD3-BD43-B206-218AD4EE42D6}"/>
                </a:ext>
              </a:extLst>
            </p:cNvPr>
            <p:cNvCxnSpPr/>
            <p:nvPr/>
          </p:nvCxnSpPr>
          <p:spPr>
            <a:xfrm>
              <a:off x="517897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CB78429-F1DA-3E4B-B60F-A73D69294FAB}"/>
                </a:ext>
              </a:extLst>
            </p:cNvPr>
            <p:cNvCxnSpPr/>
            <p:nvPr/>
          </p:nvCxnSpPr>
          <p:spPr>
            <a:xfrm>
              <a:off x="656501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3CE6CA0-BF04-A34D-9B7C-C6FA161DD73B}"/>
                </a:ext>
              </a:extLst>
            </p:cNvPr>
            <p:cNvCxnSpPr/>
            <p:nvPr/>
          </p:nvCxnSpPr>
          <p:spPr>
            <a:xfrm>
              <a:off x="72580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95554D-BA2C-C44A-959F-43F49EC2C6D7}"/>
                </a:ext>
              </a:extLst>
            </p:cNvPr>
            <p:cNvCxnSpPr/>
            <p:nvPr/>
          </p:nvCxnSpPr>
          <p:spPr>
            <a:xfrm>
              <a:off x="79510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30FAF08-6870-034B-AA3C-02B8449E429F}"/>
                </a:ext>
              </a:extLst>
            </p:cNvPr>
            <p:cNvCxnSpPr/>
            <p:nvPr/>
          </p:nvCxnSpPr>
          <p:spPr>
            <a:xfrm>
              <a:off x="8644075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64FB9F-F4CA-CF4C-B053-2D74E7BD118E}"/>
              </a:ext>
            </a:extLst>
          </p:cNvPr>
          <p:cNvCxnSpPr>
            <a:cxnSpLocks/>
          </p:cNvCxnSpPr>
          <p:nvPr/>
        </p:nvCxnSpPr>
        <p:spPr>
          <a:xfrm>
            <a:off x="3799133" y="49619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23B44EF-483B-EA41-843A-A36E94C13E28}"/>
              </a:ext>
            </a:extLst>
          </p:cNvPr>
          <p:cNvCxnSpPr>
            <a:cxnSpLocks/>
          </p:cNvCxnSpPr>
          <p:nvPr/>
        </p:nvCxnSpPr>
        <p:spPr>
          <a:xfrm>
            <a:off x="4496477" y="4951489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364FB9F-F4CA-CF4C-B053-2D74E7BD118E}"/>
              </a:ext>
            </a:extLst>
          </p:cNvPr>
          <p:cNvCxnSpPr>
            <a:cxnSpLocks/>
          </p:cNvCxnSpPr>
          <p:nvPr/>
        </p:nvCxnSpPr>
        <p:spPr>
          <a:xfrm>
            <a:off x="9928586" y="8551826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5857F4D-1577-B647-8C86-F6063AF8D9E4}"/>
              </a:ext>
            </a:extLst>
          </p:cNvPr>
          <p:cNvCxnSpPr>
            <a:cxnSpLocks/>
          </p:cNvCxnSpPr>
          <p:nvPr/>
        </p:nvCxnSpPr>
        <p:spPr>
          <a:xfrm>
            <a:off x="5193821" y="4951489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2E0EDF9-32BC-9043-A84D-3896E4B05A13}"/>
              </a:ext>
            </a:extLst>
          </p:cNvPr>
          <p:cNvCxnSpPr>
            <a:cxnSpLocks/>
          </p:cNvCxnSpPr>
          <p:nvPr/>
        </p:nvCxnSpPr>
        <p:spPr>
          <a:xfrm>
            <a:off x="5891165" y="49619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ABDB84C-D05C-ED43-93BD-940F7142BA68}"/>
              </a:ext>
            </a:extLst>
          </p:cNvPr>
          <p:cNvCxnSpPr>
            <a:cxnSpLocks/>
          </p:cNvCxnSpPr>
          <p:nvPr/>
        </p:nvCxnSpPr>
        <p:spPr>
          <a:xfrm>
            <a:off x="6588509" y="4962640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1CF970-DB12-D14B-88E0-B8CA301DC037}"/>
              </a:ext>
            </a:extLst>
          </p:cNvPr>
          <p:cNvCxnSpPr>
            <a:cxnSpLocks/>
          </p:cNvCxnSpPr>
          <p:nvPr/>
        </p:nvCxnSpPr>
        <p:spPr>
          <a:xfrm>
            <a:off x="7285853" y="49619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23B44EF-483B-EA41-843A-A36E94C13E28}"/>
              </a:ext>
            </a:extLst>
          </p:cNvPr>
          <p:cNvCxnSpPr>
            <a:cxnSpLocks/>
          </p:cNvCxnSpPr>
          <p:nvPr/>
        </p:nvCxnSpPr>
        <p:spPr>
          <a:xfrm>
            <a:off x="10643019" y="8541374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2EAFC46-B2F9-DF4C-B29C-AB4218982B5C}"/>
              </a:ext>
            </a:extLst>
          </p:cNvPr>
          <p:cNvCxnSpPr>
            <a:cxnSpLocks/>
          </p:cNvCxnSpPr>
          <p:nvPr/>
        </p:nvCxnSpPr>
        <p:spPr>
          <a:xfrm>
            <a:off x="7983196" y="4951489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364FB9F-F4CA-CF4C-B053-2D74E7BD118E}"/>
              </a:ext>
            </a:extLst>
          </p:cNvPr>
          <p:cNvCxnSpPr>
            <a:cxnSpLocks/>
          </p:cNvCxnSpPr>
          <p:nvPr/>
        </p:nvCxnSpPr>
        <p:spPr>
          <a:xfrm>
            <a:off x="3799133" y="5631793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23B44EF-483B-EA41-843A-A36E94C13E28}"/>
              </a:ext>
            </a:extLst>
          </p:cNvPr>
          <p:cNvCxnSpPr>
            <a:cxnSpLocks/>
          </p:cNvCxnSpPr>
          <p:nvPr/>
        </p:nvCxnSpPr>
        <p:spPr>
          <a:xfrm>
            <a:off x="4496477" y="56213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5857F4D-1577-B647-8C86-F6063AF8D9E4}"/>
              </a:ext>
            </a:extLst>
          </p:cNvPr>
          <p:cNvCxnSpPr>
            <a:cxnSpLocks/>
          </p:cNvCxnSpPr>
          <p:nvPr/>
        </p:nvCxnSpPr>
        <p:spPr>
          <a:xfrm>
            <a:off x="5193821" y="56213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2E0EDF9-32BC-9043-A84D-3896E4B05A13}"/>
              </a:ext>
            </a:extLst>
          </p:cNvPr>
          <p:cNvCxnSpPr>
            <a:cxnSpLocks/>
          </p:cNvCxnSpPr>
          <p:nvPr/>
        </p:nvCxnSpPr>
        <p:spPr>
          <a:xfrm>
            <a:off x="5891165" y="5631793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ABDB84C-D05C-ED43-93BD-940F7142BA68}"/>
              </a:ext>
            </a:extLst>
          </p:cNvPr>
          <p:cNvCxnSpPr>
            <a:cxnSpLocks/>
          </p:cNvCxnSpPr>
          <p:nvPr/>
        </p:nvCxnSpPr>
        <p:spPr>
          <a:xfrm>
            <a:off x="6588509" y="5632492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E1CF970-DB12-D14B-88E0-B8CA301DC037}"/>
              </a:ext>
            </a:extLst>
          </p:cNvPr>
          <p:cNvCxnSpPr>
            <a:cxnSpLocks/>
          </p:cNvCxnSpPr>
          <p:nvPr/>
        </p:nvCxnSpPr>
        <p:spPr>
          <a:xfrm>
            <a:off x="7285853" y="5631793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2EAFC46-B2F9-DF4C-B29C-AB4218982B5C}"/>
              </a:ext>
            </a:extLst>
          </p:cNvPr>
          <p:cNvCxnSpPr>
            <a:cxnSpLocks/>
          </p:cNvCxnSpPr>
          <p:nvPr/>
        </p:nvCxnSpPr>
        <p:spPr>
          <a:xfrm>
            <a:off x="7983196" y="56213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718AFE3-BBD6-5B4F-A9F0-F7B66C38F8A0}"/>
              </a:ext>
            </a:extLst>
          </p:cNvPr>
          <p:cNvCxnSpPr>
            <a:cxnSpLocks/>
          </p:cNvCxnSpPr>
          <p:nvPr/>
        </p:nvCxnSpPr>
        <p:spPr>
          <a:xfrm flipV="1">
            <a:off x="8886305" y="5169088"/>
            <a:ext cx="1329652" cy="462705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Punched Tape 110">
                <a:extLst>
                  <a:ext uri="{FF2B5EF4-FFF2-40B4-BE49-F238E27FC236}">
                    <a16:creationId xmlns:a16="http://schemas.microsoft.com/office/drawing/2014/main" id="{1A2AA6CA-B2D0-014C-8591-DE461DD1AE61}"/>
                  </a:ext>
                </a:extLst>
              </p:cNvPr>
              <p:cNvSpPr/>
              <p:nvPr/>
            </p:nvSpPr>
            <p:spPr>
              <a:xfrm>
                <a:off x="10244510" y="2458677"/>
                <a:ext cx="1231503" cy="854881"/>
              </a:xfrm>
              <a:prstGeom prst="flowChartPunchedTape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1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zh-CN" altLang="en-US" sz="1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128)</m:t>
                      </m:r>
                    </m:oMath>
                  </m:oMathPara>
                </a14:m>
                <a:endParaRPr lang="en-US" sz="1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Punched Tape 110">
                <a:extLst>
                  <a:ext uri="{FF2B5EF4-FFF2-40B4-BE49-F238E27FC236}">
                    <a16:creationId xmlns:a16="http://schemas.microsoft.com/office/drawing/2014/main" id="{1A2AA6CA-B2D0-014C-8591-DE461DD1A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510" y="2458677"/>
                <a:ext cx="1231503" cy="854881"/>
              </a:xfrm>
              <a:prstGeom prst="flowChartPunchedTap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49CA8706-42ED-4843-860E-C11F6AF5F036}"/>
              </a:ext>
            </a:extLst>
          </p:cNvPr>
          <p:cNvSpPr/>
          <p:nvPr/>
        </p:nvSpPr>
        <p:spPr>
          <a:xfrm>
            <a:off x="9980651" y="4071365"/>
            <a:ext cx="1822883" cy="199711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4">
            <a:extLst>
              <a:ext uri="{FF2B5EF4-FFF2-40B4-BE49-F238E27FC236}">
                <a16:creationId xmlns:a16="http://schemas.microsoft.com/office/drawing/2014/main" id="{D89C7C73-F382-DC46-BB69-A0F6FED422B8}"/>
              </a:ext>
            </a:extLst>
          </p:cNvPr>
          <p:cNvSpPr txBox="1">
            <a:spLocks/>
          </p:cNvSpPr>
          <p:nvPr/>
        </p:nvSpPr>
        <p:spPr>
          <a:xfrm>
            <a:off x="10084860" y="5625604"/>
            <a:ext cx="1703724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Normalization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D0279B1-1BEC-9843-A276-891BFF1BE714}"/>
              </a:ext>
            </a:extLst>
          </p:cNvPr>
          <p:cNvSpPr/>
          <p:nvPr/>
        </p:nvSpPr>
        <p:spPr>
          <a:xfrm>
            <a:off x="9980650" y="1755491"/>
            <a:ext cx="1822883" cy="2154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276A38C-A079-DE4C-8DA7-B864C63E9110}"/>
              </a:ext>
            </a:extLst>
          </p:cNvPr>
          <p:cNvCxnSpPr>
            <a:cxnSpLocks/>
          </p:cNvCxnSpPr>
          <p:nvPr/>
        </p:nvCxnSpPr>
        <p:spPr>
          <a:xfrm flipV="1">
            <a:off x="10892091" y="3430714"/>
            <a:ext cx="0" cy="1231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itle 14">
            <a:extLst>
              <a:ext uri="{FF2B5EF4-FFF2-40B4-BE49-F238E27FC236}">
                <a16:creationId xmlns:a16="http://schemas.microsoft.com/office/drawing/2014/main" id="{3A907EAB-34BC-A046-BC06-1E58EF9A6235}"/>
              </a:ext>
            </a:extLst>
          </p:cNvPr>
          <p:cNvSpPr txBox="1">
            <a:spLocks/>
          </p:cNvSpPr>
          <p:nvPr/>
        </p:nvSpPr>
        <p:spPr>
          <a:xfrm>
            <a:off x="9980650" y="1975851"/>
            <a:ext cx="1781768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82758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57593" y="2889616"/>
            <a:ext cx="11060873" cy="450579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Current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result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available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does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include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any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trying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collect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contains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note.</a:t>
            </a:r>
          </a:p>
          <a:p>
            <a:pPr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What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expect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resolution,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should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quite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task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capturing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around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those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consecutive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frames.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revealed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fast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derivative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depth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1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Metrics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73534" y="4898214"/>
            <a:ext cx="11060873" cy="14627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Minimum Edit Distance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Calculated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dynamic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programming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Describe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minimum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number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operations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sequence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another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one.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Here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apply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algorithm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single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time.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3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Metrics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73534" y="1952799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Minimum Edit Distance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A948B-A10F-134A-AA57-98AEFF8CB34D}"/>
                  </a:ext>
                </a:extLst>
              </p:cNvPr>
              <p:cNvSpPr/>
              <p:nvPr/>
            </p:nvSpPr>
            <p:spPr>
              <a:xfrm>
                <a:off x="1006844" y="3007709"/>
                <a:ext cx="3518251" cy="1217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𝑄</m:t>
                      </m:r>
                      <m:r>
                        <a:rPr lang="en-US" altLang="zh-CN" sz="26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88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6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A948B-A10F-134A-AA57-98AEFF8CB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4" y="3007709"/>
                <a:ext cx="3518251" cy="1217513"/>
              </a:xfrm>
              <a:prstGeom prst="rect">
                <a:avLst/>
              </a:prstGeom>
              <a:blipFill>
                <a:blip r:embed="rId2"/>
                <a:stretch>
                  <a:fillRect l="-5036" t="-102062" b="-158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57404C-24AA-6048-9685-57ED5558F8AA}"/>
                  </a:ext>
                </a:extLst>
              </p:cNvPr>
              <p:cNvSpPr/>
              <p:nvPr/>
            </p:nvSpPr>
            <p:spPr>
              <a:xfrm>
                <a:off x="4692674" y="2077362"/>
                <a:ext cx="5229958" cy="3368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/>
                            <m:e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eqArr>
                                    <m:eqArr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+[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/>
                                  </m:eqAr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+[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57404C-24AA-6048-9685-57ED5558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74" y="2077362"/>
                <a:ext cx="5229958" cy="3368294"/>
              </a:xfrm>
              <a:prstGeom prst="rect">
                <a:avLst/>
              </a:prstGeom>
              <a:blipFill>
                <a:blip r:embed="rId3"/>
                <a:stretch>
                  <a:fillRect t="-5639" b="-9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4">
                <a:extLst>
                  <a:ext uri="{FF2B5EF4-FFF2-40B4-BE49-F238E27FC236}">
                    <a16:creationId xmlns:a16="http://schemas.microsoft.com/office/drawing/2014/main" id="{444D82F3-D069-E748-B1C2-3E9F6584C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33" y="6130863"/>
                <a:ext cx="11060873" cy="286126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𝑛</m:t>
                        </m:r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,</m:t>
                        </m:r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(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𝐴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,</m:t>
                    </m:r>
                    <m:r>
                      <a:rPr lang="zh-CN" altLang="en-US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𝐵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describes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edit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distance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between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𝐴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[1…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𝑛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]</m:t>
                    </m:r>
                  </m:oMath>
                </a14:m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𝐵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[1…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𝑚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]</m:t>
                    </m:r>
                  </m:oMath>
                </a14:m>
                <a:endParaRPr lang="en-US" altLang="zh-CN" sz="13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itle 14">
                <a:extLst>
                  <a:ext uri="{FF2B5EF4-FFF2-40B4-BE49-F238E27FC236}">
                    <a16:creationId xmlns:a16="http://schemas.microsoft.com/office/drawing/2014/main" id="{444D82F3-D069-E748-B1C2-3E9F6584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" y="6130863"/>
                <a:ext cx="11060873" cy="286126"/>
              </a:xfrm>
              <a:prstGeom prst="rect">
                <a:avLst/>
              </a:prstGeom>
              <a:blipFill>
                <a:blip r:embed="rId4"/>
                <a:stretch>
                  <a:fillRect l="-115" t="-8696" b="-130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4">
                <a:extLst>
                  <a:ext uri="{FF2B5EF4-FFF2-40B4-BE49-F238E27FC236}">
                    <a16:creationId xmlns:a16="http://schemas.microsoft.com/office/drawing/2014/main" id="{7688D563-11C7-774C-B9FC-2C1D4DACC3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5279" y="2117267"/>
                <a:ext cx="1773278" cy="340279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if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𝑛</m:t>
                            </m:r>
                            <m: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,</m:t>
                            </m:r>
                            <m:r>
                              <a:rPr lang="zh-CN" altLang="en-US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 </m:t>
                            </m:r>
                            <m: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=0</m:t>
                    </m:r>
                  </m:oMath>
                </a14:m>
                <a:endParaRPr lang="en-US" altLang="zh-CN" sz="15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itle 14">
                <a:extLst>
                  <a:ext uri="{FF2B5EF4-FFF2-40B4-BE49-F238E27FC236}">
                    <a16:creationId xmlns:a16="http://schemas.microsoft.com/office/drawing/2014/main" id="{7688D563-11C7-774C-B9FC-2C1D4DACC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79" y="2117267"/>
                <a:ext cx="1773278" cy="340279"/>
              </a:xfrm>
              <a:prstGeom prst="rect">
                <a:avLst/>
              </a:prstGeom>
              <a:blipFill>
                <a:blip r:embed="rId5"/>
                <a:stretch>
                  <a:fillRect l="-1429" b="-1785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4">
                <a:extLst>
                  <a:ext uri="{FF2B5EF4-FFF2-40B4-BE49-F238E27FC236}">
                    <a16:creationId xmlns:a16="http://schemas.microsoft.com/office/drawing/2014/main" id="{87D7359D-E6DD-D448-8C01-A63B81CEA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5279" y="3112972"/>
                <a:ext cx="1914256" cy="726172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if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𝑛</m:t>
                    </m:r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,</m:t>
                    </m:r>
                    <m:r>
                      <a:rPr lang="zh-CN" altLang="en-US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𝑚</m:t>
                    </m:r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&gt;1</m:t>
                    </m:r>
                  </m:oMath>
                </a14:m>
                <a:endParaRPr lang="en-US" altLang="zh-CN" sz="1500" b="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𝑚</m:t>
                        </m:r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1500" b="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𝑛</m:t>
                        </m:r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15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itle 14">
                <a:extLst>
                  <a:ext uri="{FF2B5EF4-FFF2-40B4-BE49-F238E27FC236}">
                    <a16:creationId xmlns:a16="http://schemas.microsoft.com/office/drawing/2014/main" id="{87D7359D-E6DD-D448-8C01-A63B81CE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79" y="3112972"/>
                <a:ext cx="1914256" cy="726172"/>
              </a:xfrm>
              <a:prstGeom prst="rect">
                <a:avLst/>
              </a:prstGeom>
              <a:blipFill>
                <a:blip r:embed="rId6"/>
                <a:stretch>
                  <a:fillRect l="-1325" t="-39655" b="-862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4">
            <a:extLst>
              <a:ext uri="{FF2B5EF4-FFF2-40B4-BE49-F238E27FC236}">
                <a16:creationId xmlns:a16="http://schemas.microsoft.com/office/drawing/2014/main" id="{A9FDE4B3-B39C-BB45-AA56-1F71B33410FB}"/>
              </a:ext>
            </a:extLst>
          </p:cNvPr>
          <p:cNvSpPr txBox="1">
            <a:spLocks/>
          </p:cNvSpPr>
          <p:nvPr/>
        </p:nvSpPr>
        <p:spPr>
          <a:xfrm>
            <a:off x="10155279" y="4161265"/>
            <a:ext cx="1914256" cy="7261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74545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Metrics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65563" y="5107412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Platform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Survey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After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demo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upload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online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platforms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invite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people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different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music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backgrounds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distinguish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generated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real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without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telling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answer.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Also,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after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answer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revealed,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rank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similar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those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those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means,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comprehensive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performance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subjective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objective.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1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Problem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Overview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412" y="1305240"/>
                <a:ext cx="10727382" cy="2332069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specific,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some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want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derive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𝑊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where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𝑊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0,</m:t>
                        </m:r>
                        <m:r>
                          <a:rPr lang="zh-CN" alt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indicating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whether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-</a:t>
                </a:r>
                <a:r>
                  <a:rPr lang="en-US" altLang="zh-CN" sz="2400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black/white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is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pressed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frame.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note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detected,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want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assign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S</m:t>
                        </m:r>
                      </m:e>
                      <m:sup>
                        <m:r>
                          <a:rPr lang="zh-CN" altLang="en-US" sz="24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∈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0,</m:t>
                        </m:r>
                        <m:r>
                          <a:rPr lang="zh-CN" alt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128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node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indicate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velocity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it.</a:t>
                </a:r>
              </a:p>
            </p:txBody>
          </p:sp>
        </mc:Choice>
        <mc:Fallback xmlns="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12" y="1305240"/>
                <a:ext cx="10727382" cy="2332069"/>
              </a:xfrm>
              <a:prstGeom prst="rect">
                <a:avLst/>
              </a:prstGeom>
              <a:blipFill>
                <a:blip r:embed="rId2"/>
                <a:stretch>
                  <a:fillRect l="-827" b="-597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C58473-F6D5-3A4A-A1AB-99313A68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53" y="4143577"/>
            <a:ext cx="6083300" cy="19177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043A741-0A8B-FE46-AB5F-37287312D4B7}"/>
              </a:ext>
            </a:extLst>
          </p:cNvPr>
          <p:cNvSpPr/>
          <p:nvPr/>
        </p:nvSpPr>
        <p:spPr>
          <a:xfrm rot="5400000">
            <a:off x="7371526" y="3947129"/>
            <a:ext cx="207049" cy="2254162"/>
          </a:xfrm>
          <a:prstGeom prst="lef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B8A86-E021-3441-A13A-1BF935BE1C7C}"/>
                  </a:ext>
                </a:extLst>
              </p:cNvPr>
              <p:cNvSpPr txBox="1"/>
              <p:nvPr/>
            </p:nvSpPr>
            <p:spPr>
              <a:xfrm>
                <a:off x="7103698" y="4665145"/>
                <a:ext cx="810671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B8A86-E021-3441-A13A-1BF935BE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98" y="4665145"/>
                <a:ext cx="810671" cy="283539"/>
              </a:xfrm>
              <a:prstGeom prst="rect">
                <a:avLst/>
              </a:prstGeom>
              <a:blipFill>
                <a:blip r:embed="rId4"/>
                <a:stretch>
                  <a:fillRect l="-4615" r="-461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B53DE4AB-5551-4648-95C2-FAB6161DBBAE}"/>
              </a:ext>
            </a:extLst>
          </p:cNvPr>
          <p:cNvSpPr/>
          <p:nvPr/>
        </p:nvSpPr>
        <p:spPr>
          <a:xfrm rot="5400000">
            <a:off x="5686659" y="3283157"/>
            <a:ext cx="207050" cy="2440431"/>
          </a:xfrm>
          <a:prstGeom prst="lef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BB207-C08E-304B-BBD2-758F3BFE0F44}"/>
                  </a:ext>
                </a:extLst>
              </p:cNvPr>
              <p:cNvSpPr txBox="1"/>
              <p:nvPr/>
            </p:nvSpPr>
            <p:spPr>
              <a:xfrm>
                <a:off x="5384848" y="4137548"/>
                <a:ext cx="810671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BB207-C08E-304B-BBD2-758F3BFE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48" y="4137548"/>
                <a:ext cx="810671" cy="283539"/>
              </a:xfrm>
              <a:prstGeom prst="rect">
                <a:avLst/>
              </a:prstGeom>
              <a:blipFill>
                <a:blip r:embed="rId5"/>
                <a:stretch>
                  <a:fillRect l="-4615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448EB82-21B1-5742-8BDE-843921CECC0D}"/>
                  </a:ext>
                </a:extLst>
              </p:cNvPr>
              <p:cNvSpPr txBox="1"/>
              <p:nvPr/>
            </p:nvSpPr>
            <p:spPr>
              <a:xfrm>
                <a:off x="7128160" y="5512418"/>
                <a:ext cx="6937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5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=85</m:t>
                      </m:r>
                    </m:oMath>
                  </m:oMathPara>
                </a14:m>
                <a:endPara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448EB82-21B1-5742-8BDE-843921CEC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160" y="5512418"/>
                <a:ext cx="693780" cy="230832"/>
              </a:xfrm>
              <a:prstGeom prst="rect">
                <a:avLst/>
              </a:prstGeom>
              <a:blipFill>
                <a:blip r:embed="rId6"/>
                <a:stretch>
                  <a:fillRect l="-5357" r="-535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03073E37-A5C1-3F49-B24F-252F6BFE6F8D}"/>
                  </a:ext>
                </a:extLst>
              </p:cNvPr>
              <p:cNvSpPr txBox="1"/>
              <p:nvPr/>
            </p:nvSpPr>
            <p:spPr>
              <a:xfrm>
                <a:off x="5443293" y="4958794"/>
                <a:ext cx="6937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5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=56</m:t>
                      </m:r>
                    </m:oMath>
                  </m:oMathPara>
                </a14:m>
                <a:endPara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03073E37-A5C1-3F49-B24F-252F6BFE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293" y="4958794"/>
                <a:ext cx="693780" cy="230832"/>
              </a:xfrm>
              <a:prstGeom prst="rect">
                <a:avLst/>
              </a:prstGeom>
              <a:blipFill>
                <a:blip r:embed="rId7"/>
                <a:stretch>
                  <a:fillRect l="-5455" r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0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Conclusion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73534" y="3802859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currently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built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feasible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reproduce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playing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acceptable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accuracy.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However,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still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refined.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Also,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pursue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sound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similarity,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construct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reliable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what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finish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future.</a:t>
            </a:r>
          </a:p>
        </p:txBody>
      </p:sp>
    </p:spTree>
    <p:extLst>
      <p:ext uri="{BB962C8B-B14F-4D97-AF65-F5344CB8AC3E}">
        <p14:creationId xmlns:p14="http://schemas.microsoft.com/office/powerpoint/2010/main" val="111404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Reference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65563" y="5107412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23E9AD-7400-3443-B209-31D3BFF7E4A6}"/>
              </a:ext>
            </a:extLst>
          </p:cNvPr>
          <p:cNvSpPr/>
          <p:nvPr/>
        </p:nvSpPr>
        <p:spPr>
          <a:xfrm>
            <a:off x="682770" y="1936287"/>
            <a:ext cx="109436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[1]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Owens, A., Isola, P., McDermott, J., Torralba, A., Adelson, E. H., Freeman, W. T. (2016).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Visually indicated sounds. In Proceedings of  the IEEE Conference on Computer Vision and Pattern Recognition (pp. 2405-2413).    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[2]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Akbari, M., Liang, J.</a:t>
            </a:r>
            <a:r>
              <a:rPr lang="en-US" altLang="zh-CN" dirty="0">
                <a:latin typeface="Palatino Linotype" panose="02040502050505030304" pitchFamily="18" charset="0"/>
              </a:rPr>
              <a:t>,</a:t>
            </a:r>
            <a:r>
              <a:rPr lang="en-US" dirty="0">
                <a:latin typeface="Palatino Linotype" panose="02040502050505030304" pitchFamily="18" charset="0"/>
              </a:rPr>
              <a:t> Cheng, H. </a:t>
            </a:r>
            <a:r>
              <a:rPr lang="en-US" dirty="0" err="1">
                <a:latin typeface="Palatino Linotype" panose="02040502050505030304" pitchFamily="18" charset="0"/>
              </a:rPr>
              <a:t>Multimed</a:t>
            </a:r>
            <a:r>
              <a:rPr lang="en-US" dirty="0">
                <a:latin typeface="Palatino Linotype" panose="02040502050505030304" pitchFamily="18" charset="0"/>
              </a:rPr>
              <a:t> Tools </a:t>
            </a:r>
            <a:r>
              <a:rPr lang="en-US" dirty="0" err="1">
                <a:latin typeface="Palatino Linotype" panose="02040502050505030304" pitchFamily="18" charset="0"/>
              </a:rPr>
              <a:t>Appl</a:t>
            </a:r>
            <a:r>
              <a:rPr lang="en-US" dirty="0">
                <a:latin typeface="Palatino Linotype" panose="02040502050505030304" pitchFamily="18" charset="0"/>
              </a:rPr>
              <a:t> (2018) 77: 25513. https://</a:t>
            </a:r>
            <a:r>
              <a:rPr lang="en-US" dirty="0" err="1">
                <a:latin typeface="Palatino Linotype" panose="02040502050505030304" pitchFamily="18" charset="0"/>
              </a:rPr>
              <a:t>doi.org</a:t>
            </a:r>
            <a:r>
              <a:rPr lang="en-US" dirty="0">
                <a:latin typeface="Palatino Linotype" panose="02040502050505030304" pitchFamily="18" charset="0"/>
              </a:rPr>
              <a:t>/10.1007/s11042-018-5803-1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[3]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Akbari, Mohammad \&amp; Cheng, Howard. (2015). Real-Time Piano Music Transcription Based on Computer Vision. IEEE Transactions on Multimedia. 17. 1-1.10.1109/TMM.2015.2473702. 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[4]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Abu-El-</a:t>
            </a:r>
            <a:r>
              <a:rPr lang="en-US" dirty="0" err="1">
                <a:latin typeface="Palatino Linotype" panose="02040502050505030304" pitchFamily="18" charset="0"/>
              </a:rPr>
              <a:t>Haija</a:t>
            </a:r>
            <a:r>
              <a:rPr lang="en-US" dirty="0">
                <a:latin typeface="Palatino Linotype" panose="02040502050505030304" pitchFamily="18" charset="0"/>
              </a:rPr>
              <a:t>, S., Kothari, N., Lee, J., </a:t>
            </a:r>
            <a:r>
              <a:rPr lang="en-US" dirty="0" err="1">
                <a:latin typeface="Palatino Linotype" panose="02040502050505030304" pitchFamily="18" charset="0"/>
              </a:rPr>
              <a:t>Natsev</a:t>
            </a:r>
            <a:r>
              <a:rPr lang="en-US" dirty="0">
                <a:latin typeface="Palatino Linotype" panose="02040502050505030304" pitchFamily="18" charset="0"/>
              </a:rPr>
              <a:t>, P., </a:t>
            </a:r>
            <a:r>
              <a:rPr lang="en-US" dirty="0" err="1">
                <a:latin typeface="Palatino Linotype" panose="02040502050505030304" pitchFamily="18" charset="0"/>
              </a:rPr>
              <a:t>Toderici</a:t>
            </a:r>
            <a:r>
              <a:rPr lang="en-US" dirty="0">
                <a:latin typeface="Palatino Linotype" panose="02040502050505030304" pitchFamily="18" charset="0"/>
              </a:rPr>
              <a:t>, G., </a:t>
            </a:r>
            <a:r>
              <a:rPr lang="en-US" dirty="0" err="1">
                <a:latin typeface="Palatino Linotype" panose="02040502050505030304" pitchFamily="18" charset="0"/>
              </a:rPr>
              <a:t>Varadarajan</a:t>
            </a:r>
            <a:r>
              <a:rPr lang="en-US" dirty="0">
                <a:latin typeface="Palatino Linotype" panose="02040502050505030304" pitchFamily="18" charset="0"/>
              </a:rPr>
              <a:t>, B., </a:t>
            </a:r>
            <a:r>
              <a:rPr lang="en-US" dirty="0" err="1">
                <a:latin typeface="Palatino Linotype" panose="02040502050505030304" pitchFamily="18" charset="0"/>
              </a:rPr>
              <a:t>Vijayanarasimhan</a:t>
            </a:r>
            <a:r>
              <a:rPr lang="en-US" dirty="0">
                <a:latin typeface="Palatino Linotype" panose="02040502050505030304" pitchFamily="18" charset="0"/>
              </a:rPr>
              <a:t>, S. (2016). Youtube-8m: A large-scale video classification benchmark. </a:t>
            </a:r>
            <a:r>
              <a:rPr lang="en-US" dirty="0" err="1">
                <a:latin typeface="Palatino Linotype" panose="02040502050505030304" pitchFamily="18" charset="0"/>
              </a:rPr>
              <a:t>arXiv</a:t>
            </a:r>
            <a:r>
              <a:rPr lang="en-US" dirty="0">
                <a:latin typeface="Palatino Linotype" panose="02040502050505030304" pitchFamily="18" charset="0"/>
              </a:rPr>
              <a:t> preprint arXiv:1609.08675.</a:t>
            </a:r>
          </a:p>
        </p:txBody>
      </p:sp>
    </p:spTree>
    <p:extLst>
      <p:ext uri="{BB962C8B-B14F-4D97-AF65-F5344CB8AC3E}">
        <p14:creationId xmlns:p14="http://schemas.microsoft.com/office/powerpoint/2010/main" val="48285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767156"/>
            <a:ext cx="12192000" cy="177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723900" y="1977526"/>
            <a:ext cx="10744200" cy="9948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Thank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you.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0E8D3-35C9-9747-AF81-B5BA3CECFE32}"/>
              </a:ext>
            </a:extLst>
          </p:cNvPr>
          <p:cNvSpPr/>
          <p:nvPr/>
        </p:nvSpPr>
        <p:spPr>
          <a:xfrm>
            <a:off x="0" y="3740371"/>
            <a:ext cx="12192000" cy="4629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7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Background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280302" y="1364051"/>
            <a:ext cx="11631396" cy="461974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realistic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problem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music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lovers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across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splendid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piece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hope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learn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most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cases,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sheet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nowhere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found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Existing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Manual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Transcript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(need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much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professional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training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&amp;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music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theory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knowledge,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relatively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accurate)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Automatic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Transcript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(mostly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based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analysis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,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or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traditional</a:t>
            </a:r>
            <a:r>
              <a:rPr lang="zh-CN" altLang="en-US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CV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,</a:t>
            </a:r>
            <a:r>
              <a:rPr lang="zh-CN" altLang="en-US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mature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product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market)</a:t>
            </a:r>
          </a:p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10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4029075"/>
            <a:ext cx="10763936" cy="28289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 address this problem, we divide the whole process into three parts: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 Detection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 Detection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 Evaluation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used</a:t>
            </a: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Extracted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previous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work.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playing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corresponding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MIDI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(music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score)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files.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3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US" altLang="zh-CN" sz="1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</a:p>
        </p:txBody>
      </p:sp>
    </p:spTree>
    <p:extLst>
      <p:ext uri="{BB962C8B-B14F-4D97-AF65-F5344CB8AC3E}">
        <p14:creationId xmlns:p14="http://schemas.microsoft.com/office/powerpoint/2010/main" val="188323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10951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four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corners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perspective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transformation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standardized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keyboard.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764FB2-8751-C341-9C57-9D889B1E4650}"/>
              </a:ext>
            </a:extLst>
          </p:cNvPr>
          <p:cNvGrpSpPr/>
          <p:nvPr/>
        </p:nvGrpSpPr>
        <p:grpSpPr>
          <a:xfrm>
            <a:off x="1169307" y="3182404"/>
            <a:ext cx="4064000" cy="2286000"/>
            <a:chOff x="1591734" y="2798304"/>
            <a:chExt cx="4064000" cy="228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4A5569-9A34-674C-8971-A98C6C8C4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591734" y="2798304"/>
              <a:ext cx="4064000" cy="2286000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498E2D8-C05E-5A45-8377-9BBA769740CA}"/>
                </a:ext>
              </a:extLst>
            </p:cNvPr>
            <p:cNvSpPr/>
            <p:nvPr/>
          </p:nvSpPr>
          <p:spPr>
            <a:xfrm>
              <a:off x="1626669" y="3753853"/>
              <a:ext cx="3628725" cy="789271"/>
            </a:xfrm>
            <a:custGeom>
              <a:avLst/>
              <a:gdLst>
                <a:gd name="connsiteX0" fmla="*/ 77003 w 3628725"/>
                <a:gd name="connsiteY0" fmla="*/ 0 h 789271"/>
                <a:gd name="connsiteX1" fmla="*/ 0 w 3628725"/>
                <a:gd name="connsiteY1" fmla="*/ 558265 h 789271"/>
                <a:gd name="connsiteX2" fmla="*/ 3590224 w 3628725"/>
                <a:gd name="connsiteY2" fmla="*/ 789271 h 789271"/>
                <a:gd name="connsiteX3" fmla="*/ 3628725 w 3628725"/>
                <a:gd name="connsiteY3" fmla="*/ 394635 h 789271"/>
                <a:gd name="connsiteX4" fmla="*/ 77003 w 3628725"/>
                <a:gd name="connsiteY4" fmla="*/ 0 h 78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8725" h="789271">
                  <a:moveTo>
                    <a:pt x="77003" y="0"/>
                  </a:moveTo>
                  <a:lnTo>
                    <a:pt x="0" y="558265"/>
                  </a:lnTo>
                  <a:lnTo>
                    <a:pt x="3590224" y="789271"/>
                  </a:lnTo>
                  <a:lnTo>
                    <a:pt x="3628725" y="394635"/>
                  </a:lnTo>
                  <a:lnTo>
                    <a:pt x="77003" y="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4000"/>
              </a:schemeClr>
            </a:solidFill>
            <a:ln w="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7A834F-ACF4-4A4C-9CEB-05AF08C596D0}"/>
                </a:ext>
              </a:extLst>
            </p:cNvPr>
            <p:cNvSpPr/>
            <p:nvPr/>
          </p:nvSpPr>
          <p:spPr>
            <a:xfrm>
              <a:off x="1684419" y="3715352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82E4B4-10E1-C345-B883-F6734F89A978}"/>
                </a:ext>
              </a:extLst>
            </p:cNvPr>
            <p:cNvSpPr/>
            <p:nvPr/>
          </p:nvSpPr>
          <p:spPr>
            <a:xfrm>
              <a:off x="5201881" y="4109987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F99D6C-EEBF-DC45-BD66-A1C04959A8A7}"/>
                </a:ext>
              </a:extLst>
            </p:cNvPr>
            <p:cNvSpPr/>
            <p:nvPr/>
          </p:nvSpPr>
          <p:spPr>
            <a:xfrm>
              <a:off x="5171344" y="4504622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82E4B4-10E1-C345-B883-F6734F89A978}"/>
                </a:ext>
              </a:extLst>
            </p:cNvPr>
            <p:cNvSpPr/>
            <p:nvPr/>
          </p:nvSpPr>
          <p:spPr>
            <a:xfrm>
              <a:off x="1594892" y="4272377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598B93-CBCB-B846-809A-6CE66F5C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39904"/>
            <a:ext cx="5613400" cy="673100"/>
          </a:xfrm>
          <a:prstGeom prst="rect">
            <a:avLst/>
          </a:prstGeom>
        </p:spPr>
      </p:pic>
      <p:sp>
        <p:nvSpPr>
          <p:cNvPr id="24" name="Title 14">
            <a:extLst>
              <a:ext uri="{FF2B5EF4-FFF2-40B4-BE49-F238E27FC236}">
                <a16:creationId xmlns:a16="http://schemas.microsoft.com/office/drawing/2014/main" id="{B7DD561E-F162-DB4B-B5CF-2C1B8A64F8CE}"/>
              </a:ext>
            </a:extLst>
          </p:cNvPr>
          <p:cNvSpPr txBox="1">
            <a:spLocks/>
          </p:cNvSpPr>
          <p:nvPr/>
        </p:nvSpPr>
        <p:spPr>
          <a:xfrm>
            <a:off x="2472149" y="5502140"/>
            <a:ext cx="1464420" cy="3402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Original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25" name="Title 14">
            <a:extLst>
              <a:ext uri="{FF2B5EF4-FFF2-40B4-BE49-F238E27FC236}">
                <a16:creationId xmlns:a16="http://schemas.microsoft.com/office/drawing/2014/main" id="{7319681D-D0AC-8F40-ABEF-D2984D9250B6}"/>
              </a:ext>
            </a:extLst>
          </p:cNvPr>
          <p:cNvSpPr txBox="1">
            <a:spLocks/>
          </p:cNvSpPr>
          <p:nvPr/>
        </p:nvSpPr>
        <p:spPr>
          <a:xfrm>
            <a:off x="7876021" y="5502140"/>
            <a:ext cx="2042893" cy="3402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Extracted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Keyboard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30021C-CE69-9E4D-801D-063F6BB2520B}"/>
              </a:ext>
            </a:extLst>
          </p:cNvPr>
          <p:cNvSpPr/>
          <p:nvPr/>
        </p:nvSpPr>
        <p:spPr>
          <a:xfrm>
            <a:off x="6096000" y="3839904"/>
            <a:ext cx="5613400" cy="6541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78BB36-385F-4A42-AA3A-9436715CCA03}"/>
              </a:ext>
            </a:extLst>
          </p:cNvPr>
          <p:cNvSpPr/>
          <p:nvPr/>
        </p:nvSpPr>
        <p:spPr>
          <a:xfrm>
            <a:off x="6057499" y="3801403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29C915-495C-A746-87F6-98B61120DB78}"/>
              </a:ext>
            </a:extLst>
          </p:cNvPr>
          <p:cNvSpPr/>
          <p:nvPr/>
        </p:nvSpPr>
        <p:spPr>
          <a:xfrm>
            <a:off x="6057499" y="4455586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78BB36-385F-4A42-AA3A-9436715CCA03}"/>
              </a:ext>
            </a:extLst>
          </p:cNvPr>
          <p:cNvSpPr/>
          <p:nvPr/>
        </p:nvSpPr>
        <p:spPr>
          <a:xfrm>
            <a:off x="11670899" y="3801402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78BB36-385F-4A42-AA3A-9436715CCA03}"/>
              </a:ext>
            </a:extLst>
          </p:cNvPr>
          <p:cNvSpPr/>
          <p:nvPr/>
        </p:nvSpPr>
        <p:spPr>
          <a:xfrm>
            <a:off x="11670899" y="4460189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3012484"/>
            <a:ext cx="10763936" cy="32025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almost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previous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work.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Details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method: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1.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edge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Canny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edge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detector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2.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Apply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preprocessed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boundary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candidates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prune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repeated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lines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3.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pre-defined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property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(ratio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black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pixels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keyboard)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select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exact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parallel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bound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2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4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F269F9-13FE-9E4E-AE81-B63857023A8E}"/>
              </a:ext>
            </a:extLst>
          </p:cNvPr>
          <p:cNvGrpSpPr/>
          <p:nvPr/>
        </p:nvGrpSpPr>
        <p:grpSpPr>
          <a:xfrm>
            <a:off x="2319677" y="1928677"/>
            <a:ext cx="7552646" cy="4167931"/>
            <a:chOff x="2328862" y="1928677"/>
            <a:chExt cx="7552646" cy="416793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03436D-0858-6546-B07D-C57B0FFF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2328862" y="1928677"/>
              <a:ext cx="3347353" cy="18828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9BE940-566C-EB41-8CB1-7B007E3F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34155" y="1937082"/>
              <a:ext cx="3347353" cy="18828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8EF382-4D7D-9D43-8017-7E503F16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328862" y="4213722"/>
              <a:ext cx="3347353" cy="188288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03D8D7-2416-4F49-9C99-4D6A0A2E6C9A}"/>
              </a:ext>
            </a:extLst>
          </p:cNvPr>
          <p:cNvGrpSpPr/>
          <p:nvPr/>
        </p:nvGrpSpPr>
        <p:grpSpPr>
          <a:xfrm>
            <a:off x="6524968" y="4213722"/>
            <a:ext cx="3347354" cy="1882887"/>
            <a:chOff x="3169439" y="3246877"/>
            <a:chExt cx="5572125" cy="31343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E0D45E-198F-5746-82D5-E504334E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3169439" y="3246877"/>
              <a:ext cx="5572125" cy="3134321"/>
            </a:xfrm>
            <a:prstGeom prst="rect">
              <a:avLst/>
            </a:prstGeom>
          </p:spPr>
        </p:pic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E2F6A7-D912-2B42-9507-515B6DE85BB1}"/>
                </a:ext>
              </a:extLst>
            </p:cNvPr>
            <p:cNvSpPr/>
            <p:nvPr/>
          </p:nvSpPr>
          <p:spPr>
            <a:xfrm>
              <a:off x="3169439" y="4879182"/>
              <a:ext cx="5572125" cy="785812"/>
            </a:xfrm>
            <a:custGeom>
              <a:avLst/>
              <a:gdLst>
                <a:gd name="connsiteX0" fmla="*/ 14288 w 5572125"/>
                <a:gd name="connsiteY0" fmla="*/ 457200 h 785812"/>
                <a:gd name="connsiteX1" fmla="*/ 0 w 5572125"/>
                <a:gd name="connsiteY1" fmla="*/ 785812 h 785812"/>
                <a:gd name="connsiteX2" fmla="*/ 5572125 w 5572125"/>
                <a:gd name="connsiteY2" fmla="*/ 485775 h 785812"/>
                <a:gd name="connsiteX3" fmla="*/ 5572125 w 5572125"/>
                <a:gd name="connsiteY3" fmla="*/ 0 h 785812"/>
                <a:gd name="connsiteX4" fmla="*/ 14288 w 5572125"/>
                <a:gd name="connsiteY4" fmla="*/ 457200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5" h="785812">
                  <a:moveTo>
                    <a:pt x="14288" y="457200"/>
                  </a:moveTo>
                  <a:lnTo>
                    <a:pt x="0" y="785812"/>
                  </a:lnTo>
                  <a:lnTo>
                    <a:pt x="5572125" y="485775"/>
                  </a:lnTo>
                  <a:lnTo>
                    <a:pt x="5572125" y="0"/>
                  </a:lnTo>
                  <a:lnTo>
                    <a:pt x="14288" y="4572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E07E4E-FD98-3B46-A3F6-57BFABDAEB2D}"/>
                </a:ext>
              </a:extLst>
            </p:cNvPr>
            <p:cNvSpPr/>
            <p:nvPr/>
          </p:nvSpPr>
          <p:spPr>
            <a:xfrm>
              <a:off x="3183727" y="5364957"/>
              <a:ext cx="5557837" cy="514350"/>
            </a:xfrm>
            <a:custGeom>
              <a:avLst/>
              <a:gdLst>
                <a:gd name="connsiteX0" fmla="*/ 0 w 5557837"/>
                <a:gd name="connsiteY0" fmla="*/ 514350 h 514350"/>
                <a:gd name="connsiteX1" fmla="*/ 0 w 5557837"/>
                <a:gd name="connsiteY1" fmla="*/ 314325 h 514350"/>
                <a:gd name="connsiteX2" fmla="*/ 5557837 w 5557837"/>
                <a:gd name="connsiteY2" fmla="*/ 0 h 514350"/>
                <a:gd name="connsiteX3" fmla="*/ 5557837 w 5557837"/>
                <a:gd name="connsiteY3" fmla="*/ 271462 h 514350"/>
                <a:gd name="connsiteX4" fmla="*/ 0 w 5557837"/>
                <a:gd name="connsiteY4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7837" h="514350">
                  <a:moveTo>
                    <a:pt x="0" y="514350"/>
                  </a:moveTo>
                  <a:lnTo>
                    <a:pt x="0" y="314325"/>
                  </a:lnTo>
                  <a:lnTo>
                    <a:pt x="5557837" y="0"/>
                  </a:lnTo>
                  <a:lnTo>
                    <a:pt x="5557837" y="271462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81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82CA7390-E646-094D-A8D1-64A7F0F02846}"/>
              </a:ext>
            </a:extLst>
          </p:cNvPr>
          <p:cNvSpPr txBox="1">
            <a:spLocks/>
          </p:cNvSpPr>
          <p:nvPr/>
        </p:nvSpPr>
        <p:spPr>
          <a:xfrm>
            <a:off x="573534" y="2313639"/>
            <a:ext cx="10763936" cy="22307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Details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pre-defined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property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maximum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brightness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lower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one-third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maximum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number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black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located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upper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two-third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parts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(black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Flood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Algorithm)</a:t>
            </a:r>
          </a:p>
        </p:txBody>
      </p:sp>
    </p:spTree>
    <p:extLst>
      <p:ext uri="{BB962C8B-B14F-4D97-AF65-F5344CB8AC3E}">
        <p14:creationId xmlns:p14="http://schemas.microsoft.com/office/powerpoint/2010/main" val="114437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2303</Words>
  <Application>Microsoft Macintosh PowerPoint</Application>
  <PresentationFormat>Widescreen</PresentationFormat>
  <Paragraphs>359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 Light</vt:lpstr>
      <vt:lpstr>Palatino Linotype</vt:lpstr>
      <vt:lpstr>Cambria Math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Pinduoduo Inc. Stock Pitch</dc:title>
  <dc:subject/>
  <dc:creator>Junzhe XIA</dc:creator>
  <cp:keywords/>
  <dc:description/>
  <cp:lastModifiedBy>XIA Junzhe</cp:lastModifiedBy>
  <cp:revision>103</cp:revision>
  <cp:lastPrinted>2019-05-03T06:22:15Z</cp:lastPrinted>
  <dcterms:created xsi:type="dcterms:W3CDTF">2019-02-16T16:32:22Z</dcterms:created>
  <dcterms:modified xsi:type="dcterms:W3CDTF">2019-05-03T06:57:13Z</dcterms:modified>
  <cp:category/>
</cp:coreProperties>
</file>